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667" r:id="rId3"/>
    <p:sldId id="670" r:id="rId4"/>
    <p:sldId id="671" r:id="rId5"/>
    <p:sldId id="672" r:id="rId6"/>
    <p:sldId id="669" r:id="rId7"/>
    <p:sldId id="675" r:id="rId8"/>
    <p:sldId id="673" r:id="rId9"/>
    <p:sldId id="676" r:id="rId10"/>
    <p:sldId id="677" r:id="rId11"/>
    <p:sldId id="678" r:id="rId12"/>
    <p:sldId id="679" r:id="rId13"/>
    <p:sldId id="674" r:id="rId14"/>
    <p:sldId id="681" r:id="rId15"/>
    <p:sldId id="680" r:id="rId16"/>
    <p:sldId id="668" r:id="rId17"/>
    <p:sldId id="689" r:id="rId18"/>
    <p:sldId id="683" r:id="rId19"/>
    <p:sldId id="682" r:id="rId20"/>
    <p:sldId id="688" r:id="rId21"/>
    <p:sldId id="684" r:id="rId22"/>
    <p:sldId id="685" r:id="rId23"/>
    <p:sldId id="6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18" autoAdjust="0"/>
    <p:restoredTop sz="89123" autoAdjust="0"/>
  </p:normalViewPr>
  <p:slideViewPr>
    <p:cSldViewPr snapToGrid="0">
      <p:cViewPr varScale="1">
        <p:scale>
          <a:sx n="134" d="100"/>
          <a:sy n="134" d="100"/>
        </p:scale>
        <p:origin x="127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03C60-B04C-A246-926D-45EFA2252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644EB-F223-B858-0DBD-F13725EC9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04168C-1C04-39F2-488C-79802D562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9EDA1-2298-BEE4-8429-83A460BED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Object Detection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0490C-527D-091C-BF19-812A5636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1B2C1B6A-12E4-BFBA-D0ED-A485C964EE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90B01D-BFDF-1D3C-40B6-458499C1A69A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1A128C-132B-7F03-C5EB-8AAA545897C6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1A128C-132B-7F03-C5EB-8AAA5458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blipFill>
                <a:blip r:embed="rId3"/>
                <a:stretch>
                  <a:fillRect l="-8290" r="-8290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CB4FA-82A4-C974-416A-49AAD05BF7F1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𝟒𝟕𝟕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𝟒𝟐𝟏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4CB4FA-82A4-C974-416A-49AAD05BF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blipFill>
                <a:blip r:embed="rId4"/>
                <a:stretch>
                  <a:fillRect l="-7273" t="-1887" r="-6818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F5C17E-8D0D-DB40-486F-B1687D42F28D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4A4640-0D1A-64D1-F0FF-5BEF507CEA7A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5D000B0-8C89-E6A3-D94D-4477EA6024EF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C9813A8-516A-1AEA-FEC0-11455F3F942B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61586E-CE1B-7D80-97DC-AFA2FFD49C72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C20092-7412-74EB-B5E9-3AD5185C4990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E290C1-C390-87E5-50B1-B91985693118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02879-3EB3-4BF4-E047-A15FA8A47403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CE7DFC-81BD-FFCA-AAAA-00A3E184FCEB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8268A3-8027-C163-D221-9AC205D5E913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CD1BED-48EC-9A92-BFFD-D4E029CB3D34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3127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For this </a:t>
                </a:r>
                <a14:m>
                  <m:oMath xmlns:m="http://schemas.openxmlformats.org/officeDocument/2006/math"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𝟔𝟐𝟎</m:t>
                    </m:r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𝟔𝟐𝟎</m:t>
                    </m:r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image, the </a:t>
                </a:r>
                <a:r>
                  <a:rPr lang="en-PH" sz="2400" b="1" dirty="0">
                    <a:solidFill>
                      <a:srgbClr val="FF0000"/>
                    </a:solidFill>
                  </a:rPr>
                  <a:t>red bounding box </a:t>
                </a:r>
                <a:r>
                  <a:rPr lang="en-PH" sz="2400" dirty="0"/>
                  <a:t>drawn in this image is has the coordinates of </a:t>
                </a:r>
              </a:p>
              <a:p>
                <a:endParaRPr lang="en-PH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𝟒𝟕𝟕</m:t>
                      </m:r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𝟒𝟐𝟏</m:t>
                      </m:r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>
                  <a:solidFill>
                    <a:srgbClr val="00B050"/>
                  </a:solidFill>
                </a:endParaRPr>
              </a:p>
              <a:p>
                <a:endParaRPr lang="en-PH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CD1BED-48EC-9A92-BFFD-D4E029CB3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3127651"/>
              </a:xfrm>
              <a:prstGeom prst="rect">
                <a:avLst/>
              </a:prstGeom>
              <a:blipFill>
                <a:blip r:embed="rId5"/>
                <a:stretch>
                  <a:fillRect l="-3053" t="-1559" r="-343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72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on a leash&#10;&#10;AI-generated content may be incorrect.">
            <a:extLst>
              <a:ext uri="{FF2B5EF4-FFF2-40B4-BE49-F238E27FC236}">
                <a16:creationId xmlns:a16="http://schemas.microsoft.com/office/drawing/2014/main" id="{48CDCA67-1D2E-0540-1559-35089E5B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0" y="1150144"/>
            <a:ext cx="5536000" cy="432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E9DD40-98C0-CB7A-5558-5E9F3D657610}"/>
              </a:ext>
            </a:extLst>
          </p:cNvPr>
          <p:cNvSpPr txBox="1">
            <a:spLocks/>
          </p:cNvSpPr>
          <p:nvPr/>
        </p:nvSpPr>
        <p:spPr>
          <a:xfrm>
            <a:off x="1398984" y="5707856"/>
            <a:ext cx="9394031" cy="84659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Drawing a bounding box in each image is usually done manually. In machine learning, this process is called </a:t>
            </a:r>
            <a:r>
              <a:rPr lang="en-US" b="1" dirty="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64413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826F9-402A-A62B-95A3-86D85558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on a leash&#10;&#10;AI-generated content may be incorrect.">
            <a:extLst>
              <a:ext uri="{FF2B5EF4-FFF2-40B4-BE49-F238E27FC236}">
                <a16:creationId xmlns:a16="http://schemas.microsoft.com/office/drawing/2014/main" id="{73D830B5-7BEA-D441-80A2-F6903508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00" y="1150144"/>
            <a:ext cx="5536000" cy="432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0BB17F-A9A8-FCEC-8994-6A4FF255E973}"/>
              </a:ext>
            </a:extLst>
          </p:cNvPr>
          <p:cNvSpPr txBox="1">
            <a:spLocks/>
          </p:cNvSpPr>
          <p:nvPr/>
        </p:nvSpPr>
        <p:spPr>
          <a:xfrm>
            <a:off x="1398984" y="5707856"/>
            <a:ext cx="9394031" cy="84659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Annotations</a:t>
            </a:r>
            <a:r>
              <a:rPr lang="en-US" dirty="0"/>
              <a:t> can be done automatically with the use of pre-trained models such as </a:t>
            </a:r>
            <a:r>
              <a:rPr lang="en-US" b="1" dirty="0"/>
              <a:t>YOLO</a:t>
            </a:r>
            <a:r>
              <a:rPr lang="en-US" dirty="0"/>
              <a:t> but the preciseness of bounding box drawn may vary for each image</a:t>
            </a:r>
          </a:p>
        </p:txBody>
      </p:sp>
    </p:spTree>
    <p:extLst>
      <p:ext uri="{BB962C8B-B14F-4D97-AF65-F5344CB8AC3E}">
        <p14:creationId xmlns:p14="http://schemas.microsoft.com/office/powerpoint/2010/main" val="288072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F7439-7C8C-6B8D-D4E1-E49FFFD1C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981F5C22-A7EB-0CEB-2D89-799EA9F5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AF90CD-F915-9C68-0E6E-28F00275986C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CA1FA-D2B4-EEBF-FE45-0AE742731746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1889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(.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CA1FA-D2B4-EEBF-FE45-0AE742731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18896" cy="323165"/>
              </a:xfrm>
              <a:prstGeom prst="rect">
                <a:avLst/>
              </a:prstGeom>
              <a:blipFill>
                <a:blip r:embed="rId3"/>
                <a:stretch>
                  <a:fillRect l="-8743" r="-8743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DE300-520E-CB60-12A6-5376F790B3CC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11889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(.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1DE300-520E-CB60-12A6-5376F790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118896" cy="323165"/>
              </a:xfrm>
              <a:prstGeom prst="rect">
                <a:avLst/>
              </a:prstGeom>
              <a:blipFill>
                <a:blip r:embed="rId4"/>
                <a:stretch>
                  <a:fillRect l="-8743" t="-1887" r="-8743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9CB5A9-6C9B-EB84-B6A2-DB3F15EB14FA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A128E0-99E7-F829-EBE5-44047433649B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58DB4FF-BA25-A9EF-10B4-7933B30E0D55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937195-D7A0-2F73-5F32-08BECAF8A1D7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7CE5AD-6A6C-8DD2-7C61-94E9E38D819B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107FA6-37D7-A69A-138E-4676FDE146DA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BB9D86-FD02-F135-51A4-1BA688B126DD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CB06B3-0D57-45A9-FD77-CEADA06E9419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11EBB8-C957-E24F-614F-BFE4FA071832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CDEA64-44DE-3BF4-8B6C-CC253826639B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26A54F-53D0-11EB-DFB3-A8293DB60F31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4247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Most free annotation tools such as cvat.ai use when exported give the </a:t>
                </a:r>
                <a:r>
                  <a:rPr lang="en-PH" sz="2400" b="1" dirty="0">
                    <a:solidFill>
                      <a:schemeClr val="tx1"/>
                    </a:solidFill>
                  </a:rPr>
                  <a:t>class label </a:t>
                </a:r>
                <a:r>
                  <a:rPr lang="en-PH" sz="2400" dirty="0">
                    <a:solidFill>
                      <a:schemeClr val="tx1"/>
                    </a:solidFill>
                  </a:rPr>
                  <a:t>and </a:t>
                </a:r>
                <a:r>
                  <a:rPr lang="en-PH" sz="2400" b="1" dirty="0">
                    <a:solidFill>
                      <a:schemeClr val="tx1"/>
                    </a:solidFill>
                  </a:rPr>
                  <a:t>normalized x and y coordinates that have values between 0 and 1 </a:t>
                </a:r>
                <a:endParaRPr lang="en-PH" sz="2400" b="1" dirty="0"/>
              </a:p>
              <a:p>
                <a:endParaRPr lang="en-PH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.</m:t>
                      </m:r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2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2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600" b="1" dirty="0">
                  <a:solidFill>
                    <a:srgbClr val="00B050"/>
                  </a:solidFill>
                </a:endParaRPr>
              </a:p>
              <a:p>
                <a:endParaRPr lang="en-PH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26A54F-53D0-11EB-DFB3-A8293DB60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4247317"/>
              </a:xfrm>
              <a:prstGeom prst="rect">
                <a:avLst/>
              </a:prstGeom>
              <a:blipFill>
                <a:blip r:embed="rId5"/>
                <a:stretch>
                  <a:fillRect l="-3053" t="-1148" r="-209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92D2A979-F26B-021B-1F9A-2BDA7B789DB4}"/>
              </a:ext>
            </a:extLst>
          </p:cNvPr>
          <p:cNvSpPr/>
          <p:nvPr/>
        </p:nvSpPr>
        <p:spPr>
          <a:xfrm rot="16200000">
            <a:off x="510810" y="5681519"/>
            <a:ext cx="155448" cy="44853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1AB6B93-4350-7A80-F18D-B28326624C71}"/>
              </a:ext>
            </a:extLst>
          </p:cNvPr>
          <p:cNvSpPr/>
          <p:nvPr/>
        </p:nvSpPr>
        <p:spPr>
          <a:xfrm rot="16200000">
            <a:off x="1996579" y="4772386"/>
            <a:ext cx="155448" cy="22678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7CB2BA-3E92-AD90-E869-4221F4B2BBA0}"/>
              </a:ext>
            </a:extLst>
          </p:cNvPr>
          <p:cNvSpPr txBox="1">
            <a:spLocks/>
          </p:cNvSpPr>
          <p:nvPr/>
        </p:nvSpPr>
        <p:spPr>
          <a:xfrm>
            <a:off x="32142" y="6067061"/>
            <a:ext cx="1107433" cy="2543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/>
              <a:t>Class label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625AA3-281E-70F8-599E-A588FED55C90}"/>
              </a:ext>
            </a:extLst>
          </p:cNvPr>
          <p:cNvSpPr txBox="1">
            <a:spLocks/>
          </p:cNvSpPr>
          <p:nvPr/>
        </p:nvSpPr>
        <p:spPr>
          <a:xfrm>
            <a:off x="1520586" y="6067061"/>
            <a:ext cx="1107433" cy="25434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/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364193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542B-DC66-C102-A082-478B8A858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B1CF1214-B4D4-BDE1-CD7A-30E12D9D58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4D25D3-EC6D-1FC5-76F1-76F52EEEA074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26F0E-9696-3CDC-E0B5-24AF364C60F7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1889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(.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426F0E-9696-3CDC-E0B5-24AF364C6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18896" cy="323165"/>
              </a:xfrm>
              <a:prstGeom prst="rect">
                <a:avLst/>
              </a:prstGeom>
              <a:blipFill>
                <a:blip r:embed="rId3"/>
                <a:stretch>
                  <a:fillRect l="-8743" r="-8743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B97D5-94C3-1376-151A-8A77368C5709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11889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(.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CB97D5-94C3-1376-151A-8A77368C5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118896" cy="323165"/>
              </a:xfrm>
              <a:prstGeom prst="rect">
                <a:avLst/>
              </a:prstGeom>
              <a:blipFill>
                <a:blip r:embed="rId4"/>
                <a:stretch>
                  <a:fillRect l="-8743" t="-1887" r="-8743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B9C6B-06B2-B405-0B78-0AB9A7102AC3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6D9AF4-25B5-A103-6AA3-7B5DD58036A6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A676013-0EDC-8DD2-2B03-ABEB1F776C4D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A15911-770D-5B48-A260-7CF0213E0903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09B132-238D-5098-1096-6C2B5747A98A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154F55-2320-2210-B6F5-3D8E790EAB59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3FD0E5-BFE1-C602-DBFB-4204A0FD1A25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DCB660-A0F6-784F-5BB4-7A6679FE5E90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59977-EA25-5197-9550-5EA13EAFA4ED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18B9BE-0E61-AB06-184C-AD2E4089090D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4ADCB-5D2D-E459-4238-B19140FDB61F}"/>
              </a:ext>
            </a:extLst>
          </p:cNvPr>
          <p:cNvSpPr txBox="1"/>
          <p:nvPr/>
        </p:nvSpPr>
        <p:spPr>
          <a:xfrm>
            <a:off x="248837" y="2074091"/>
            <a:ext cx="32749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These values are normalized because it is better to use normalized values </a:t>
            </a:r>
            <a:r>
              <a:rPr lang="en-PH" sz="2400" b="1" dirty="0">
                <a:solidFill>
                  <a:schemeClr val="tx1"/>
                </a:solidFill>
              </a:rPr>
              <a:t>when training a model to predict bounding box coordinates.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76397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F7D8C-48E4-1BEA-C759-8A0C40A22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A0BA3B1F-1E92-9202-2E45-D7AF69B093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CE863F-22E7-3CC3-1ACD-8A21E17CF306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E2FA87-89F6-FCEA-F294-823E83B1303C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00B8B7-990D-74E8-EB3E-475E208104C9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0C89991-675C-DA79-FEBE-8EBC50A4E6B4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7BBA6E-8FC8-8092-A8A5-0F124DE9112D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96E5C8-530F-D3CA-3D34-D0D1B93680BE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A8B861-910C-2C10-2D36-8C92948A0887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560885-2022-2084-38B6-4376E31838B4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9DC391-6890-2417-3A3D-1D330F03657F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BE94E1-A964-2DD2-A42E-4418C3F066B5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93BCB9-2A14-75F7-3769-825A8F419E2A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767D1-081A-F45D-1F84-D2F75171BC17}"/>
              </a:ext>
            </a:extLst>
          </p:cNvPr>
          <p:cNvSpPr txBox="1"/>
          <p:nvPr/>
        </p:nvSpPr>
        <p:spPr>
          <a:xfrm>
            <a:off x="248837" y="2074091"/>
            <a:ext cx="31975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However, we need to </a:t>
            </a:r>
            <a:r>
              <a:rPr lang="en-PH" sz="2400" b="1" dirty="0">
                <a:solidFill>
                  <a:schemeClr val="tx1"/>
                </a:solidFill>
              </a:rPr>
              <a:t>convert them back to their original pixel values </a:t>
            </a:r>
            <a:r>
              <a:rPr lang="en-PH" sz="2400" b="1" dirty="0"/>
              <a:t>before </a:t>
            </a:r>
            <a:r>
              <a:rPr lang="en-PH" sz="2400" b="1" dirty="0">
                <a:solidFill>
                  <a:schemeClr val="tx1"/>
                </a:solidFill>
              </a:rPr>
              <a:t>drawing the bounding box to an image.</a:t>
            </a:r>
            <a:endParaRPr lang="en-PH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C80832-0E41-C92E-560F-F38F237BCD9E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C80832-0E41-C92E-560F-F38F237BC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blipFill>
                <a:blip r:embed="rId3"/>
                <a:stretch>
                  <a:fillRect l="-8290" r="-8290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78F64E-0A8F-511D-0D2D-1D0A0556ECDE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𝟒𝟕𝟕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𝟒𝟐𝟏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78F64E-0A8F-511D-0D2D-1D0A0556E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blipFill>
                <a:blip r:embed="rId4"/>
                <a:stretch>
                  <a:fillRect l="-7273" t="-1887" r="-6818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44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close up of a screen&#10;&#10;AI-generated content may be incorrect.">
            <a:extLst>
              <a:ext uri="{FF2B5EF4-FFF2-40B4-BE49-F238E27FC236}">
                <a16:creationId xmlns:a16="http://schemas.microsoft.com/office/drawing/2014/main" id="{F36618C9-8EF8-CEDD-AA17-9784548B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90" y="2954489"/>
            <a:ext cx="1186277" cy="1080000"/>
          </a:xfrm>
          <a:prstGeom prst="rect">
            <a:avLst/>
          </a:prstGeom>
        </p:spPr>
      </p:pic>
      <p:pic>
        <p:nvPicPr>
          <p:cNvPr id="58" name="Picture 57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680096E0-591A-F003-2A4D-93C6AE281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44" y="3044489"/>
            <a:ext cx="1143833" cy="9000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DD92B7B-89A0-2381-9594-408288025719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3496477" y="3494489"/>
            <a:ext cx="33822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E18CBB3-AC46-BC3D-F046-3A7C63D3A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7" y="2594489"/>
            <a:ext cx="1718114" cy="180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B11CB5C-5DE1-35C2-0E15-501F69AC578C}"/>
              </a:ext>
            </a:extLst>
          </p:cNvPr>
          <p:cNvSpPr txBox="1"/>
          <p:nvPr/>
        </p:nvSpPr>
        <p:spPr>
          <a:xfrm>
            <a:off x="3948802" y="4413798"/>
            <a:ext cx="149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Feature Map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060FEF7-AD1F-DF55-C8BD-D86ACCDC3618}"/>
              </a:ext>
            </a:extLst>
          </p:cNvPr>
          <p:cNvCxnSpPr>
            <a:cxnSpLocks/>
            <a:stCxn id="61" idx="3"/>
            <a:endCxn id="57" idx="1"/>
          </p:cNvCxnSpPr>
          <p:nvPr/>
        </p:nvCxnSpPr>
        <p:spPr>
          <a:xfrm>
            <a:off x="5552811" y="3494489"/>
            <a:ext cx="39397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7203D00-F704-90A6-8CBA-76570735709F}"/>
              </a:ext>
            </a:extLst>
          </p:cNvPr>
          <p:cNvSpPr txBox="1"/>
          <p:nvPr/>
        </p:nvSpPr>
        <p:spPr>
          <a:xfrm>
            <a:off x="6212447" y="4413798"/>
            <a:ext cx="149127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Max pooling</a:t>
            </a:r>
          </a:p>
        </p:txBody>
      </p:sp>
      <p:pic>
        <p:nvPicPr>
          <p:cNvPr id="65" name="Picture 64" descr="A green and brown rectangle&#10;&#10;AI-generated content may be incorrect.">
            <a:extLst>
              <a:ext uri="{FF2B5EF4-FFF2-40B4-BE49-F238E27FC236}">
                <a16:creationId xmlns:a16="http://schemas.microsoft.com/office/drawing/2014/main" id="{F44833F3-283C-9E02-35D1-CE355ED8F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10" y="2594489"/>
            <a:ext cx="362082" cy="1800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E9A50D0-315C-FF02-4829-7BC772BE94FB}"/>
              </a:ext>
            </a:extLst>
          </p:cNvPr>
          <p:cNvSpPr txBox="1"/>
          <p:nvPr/>
        </p:nvSpPr>
        <p:spPr>
          <a:xfrm>
            <a:off x="2542698" y="4025157"/>
            <a:ext cx="76372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Filter</a:t>
            </a:r>
          </a:p>
        </p:txBody>
      </p:sp>
      <p:pic>
        <p:nvPicPr>
          <p:cNvPr id="67" name="Picture 66" descr="A close up of a cat&#10;&#10;AI-generated content may be incorrect.">
            <a:extLst>
              <a:ext uri="{FF2B5EF4-FFF2-40B4-BE49-F238E27FC236}">
                <a16:creationId xmlns:a16="http://schemas.microsoft.com/office/drawing/2014/main" id="{D94DD789-2BED-75DC-6824-849A3798E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4139"/>
          <a:stretch/>
        </p:blipFill>
        <p:spPr>
          <a:xfrm>
            <a:off x="532487" y="3726338"/>
            <a:ext cx="1260000" cy="126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B024DED-9332-5303-D886-A61D3A063836}"/>
              </a:ext>
            </a:extLst>
          </p:cNvPr>
          <p:cNvCxnSpPr>
            <a:cxnSpLocks/>
            <a:stCxn id="57" idx="3"/>
            <a:endCxn id="65" idx="1"/>
          </p:cNvCxnSpPr>
          <p:nvPr/>
        </p:nvCxnSpPr>
        <p:spPr>
          <a:xfrm>
            <a:off x="7133067" y="3494489"/>
            <a:ext cx="449543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7F894F1-9B5C-ABFC-0AFA-2A5A2C061A45}"/>
              </a:ext>
            </a:extLst>
          </p:cNvPr>
          <p:cNvSpPr txBox="1"/>
          <p:nvPr/>
        </p:nvSpPr>
        <p:spPr>
          <a:xfrm>
            <a:off x="3889198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Convolutional layers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4DC301-9828-4153-2D00-FBDB5FEA867E}"/>
              </a:ext>
            </a:extLst>
          </p:cNvPr>
          <p:cNvSpPr/>
          <p:nvPr/>
        </p:nvSpPr>
        <p:spPr>
          <a:xfrm>
            <a:off x="2130707" y="2093119"/>
            <a:ext cx="6071862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EC8C3A-6A0F-1567-136D-B3DBC1E1548D}"/>
              </a:ext>
            </a:extLst>
          </p:cNvPr>
          <p:cNvSpPr txBox="1"/>
          <p:nvPr/>
        </p:nvSpPr>
        <p:spPr>
          <a:xfrm>
            <a:off x="8786541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Fully Connected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56B23A-395E-64B7-B79A-4AEF6F3799F2}"/>
              </a:ext>
            </a:extLst>
          </p:cNvPr>
          <p:cNvSpPr/>
          <p:nvPr/>
        </p:nvSpPr>
        <p:spPr>
          <a:xfrm>
            <a:off x="8319344" y="2093119"/>
            <a:ext cx="3559144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4E4CECB-75E4-69B9-CAEC-454863E30878}"/>
              </a:ext>
            </a:extLst>
          </p:cNvPr>
          <p:cNvCxnSpPr>
            <a:cxnSpLocks/>
            <a:stCxn id="65" idx="3"/>
            <a:endCxn id="91" idx="1"/>
          </p:cNvCxnSpPr>
          <p:nvPr/>
        </p:nvCxnSpPr>
        <p:spPr>
          <a:xfrm>
            <a:off x="7944692" y="3494489"/>
            <a:ext cx="47981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3743E7A-4C6D-BAEA-23B6-ADB6126BA945}"/>
              </a:ext>
            </a:extLst>
          </p:cNvPr>
          <p:cNvSpPr txBox="1"/>
          <p:nvPr/>
        </p:nvSpPr>
        <p:spPr>
          <a:xfrm>
            <a:off x="3084645" y="5741377"/>
            <a:ext cx="5339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When training a model for object detection, our input would include </a:t>
            </a:r>
            <a:r>
              <a:rPr lang="en-PH" b="1" dirty="0"/>
              <a:t>the image, its label </a:t>
            </a:r>
            <a:r>
              <a:rPr lang="en-PH" dirty="0"/>
              <a:t>and the </a:t>
            </a:r>
            <a:r>
              <a:rPr lang="en-PH" b="1" dirty="0"/>
              <a:t>bounding box x and y coordinates</a:t>
            </a: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485D7DAB-32ED-9FBC-EB2A-DC5E388B02DA}"/>
              </a:ext>
            </a:extLst>
          </p:cNvPr>
          <p:cNvSpPr/>
          <p:nvPr/>
        </p:nvSpPr>
        <p:spPr>
          <a:xfrm rot="18018955">
            <a:off x="2334688" y="5322754"/>
            <a:ext cx="484632" cy="72000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D970C04C-626B-83B6-7E06-752F6C55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87" y="1997818"/>
            <a:ext cx="1260000" cy="12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40AAFFC-C2F9-50C8-EF07-6C01BE57372C}"/>
                  </a:ext>
                </a:extLst>
              </p:cNvPr>
              <p:cNvSpPr txBox="1"/>
              <p:nvPr/>
            </p:nvSpPr>
            <p:spPr>
              <a:xfrm>
                <a:off x="53031" y="5108902"/>
                <a:ext cx="22189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𝟑𝟖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𝟕𝟕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40AAFFC-C2F9-50C8-EF07-6C01BE573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" y="5108902"/>
                <a:ext cx="2218911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A613BFB-9471-2695-C721-C012457C7758}"/>
                  </a:ext>
                </a:extLst>
              </p:cNvPr>
              <p:cNvSpPr txBox="1"/>
              <p:nvPr/>
            </p:nvSpPr>
            <p:spPr>
              <a:xfrm>
                <a:off x="124872" y="3309997"/>
                <a:ext cx="19474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A613BFB-9471-2695-C721-C012457C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2" y="3309997"/>
                <a:ext cx="1947448" cy="338554"/>
              </a:xfrm>
              <a:prstGeom prst="rect">
                <a:avLst/>
              </a:prstGeom>
              <a:blipFill>
                <a:blip r:embed="rId9"/>
                <a:stretch>
                  <a:fillRect r="-5625" b="-89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9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7F2F67-DE8E-A785-5D58-9929D3184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4506" y="2414489"/>
            <a:ext cx="3453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7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921B-27F2-8741-3FA2-CA69CE8D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close up of a screen&#10;&#10;AI-generated content may be incorrect.">
            <a:extLst>
              <a:ext uri="{FF2B5EF4-FFF2-40B4-BE49-F238E27FC236}">
                <a16:creationId xmlns:a16="http://schemas.microsoft.com/office/drawing/2014/main" id="{C141728A-EA86-4A0D-3787-C9DAA198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90" y="2954489"/>
            <a:ext cx="1186277" cy="1080000"/>
          </a:xfrm>
          <a:prstGeom prst="rect">
            <a:avLst/>
          </a:prstGeom>
        </p:spPr>
      </p:pic>
      <p:pic>
        <p:nvPicPr>
          <p:cNvPr id="58" name="Picture 57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0D8DB6F9-E8D6-A237-6FAB-085C1A15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44" y="3044489"/>
            <a:ext cx="1143833" cy="900000"/>
          </a:xfrm>
          <a:prstGeom prst="rect">
            <a:avLst/>
          </a:prstGeom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3CFEEE-5A8F-F6F6-EAED-184254DC4724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3496477" y="3494489"/>
            <a:ext cx="33822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BAB23C8-A680-578F-77D6-255D59B0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697" y="2594489"/>
            <a:ext cx="1718114" cy="180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2798FCB-8529-972A-7319-4324E7AEB97C}"/>
              </a:ext>
            </a:extLst>
          </p:cNvPr>
          <p:cNvSpPr txBox="1"/>
          <p:nvPr/>
        </p:nvSpPr>
        <p:spPr>
          <a:xfrm>
            <a:off x="3948802" y="4413798"/>
            <a:ext cx="149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Feature Map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8A976F-B73C-25C7-13CB-45572EA3C8FD}"/>
              </a:ext>
            </a:extLst>
          </p:cNvPr>
          <p:cNvCxnSpPr>
            <a:cxnSpLocks/>
            <a:stCxn id="61" idx="3"/>
            <a:endCxn id="57" idx="1"/>
          </p:cNvCxnSpPr>
          <p:nvPr/>
        </p:nvCxnSpPr>
        <p:spPr>
          <a:xfrm>
            <a:off x="5552811" y="3494489"/>
            <a:ext cx="39397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7E51D73-D154-CDF7-1695-3E1EE0627E42}"/>
              </a:ext>
            </a:extLst>
          </p:cNvPr>
          <p:cNvSpPr txBox="1"/>
          <p:nvPr/>
        </p:nvSpPr>
        <p:spPr>
          <a:xfrm>
            <a:off x="6212447" y="4413798"/>
            <a:ext cx="149127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Max pooling</a:t>
            </a:r>
          </a:p>
        </p:txBody>
      </p:sp>
      <p:pic>
        <p:nvPicPr>
          <p:cNvPr id="65" name="Picture 64" descr="A green and brown rectangle&#10;&#10;AI-generated content may be incorrect.">
            <a:extLst>
              <a:ext uri="{FF2B5EF4-FFF2-40B4-BE49-F238E27FC236}">
                <a16:creationId xmlns:a16="http://schemas.microsoft.com/office/drawing/2014/main" id="{A18B0073-7D40-580E-60A7-8D415E994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610" y="2594489"/>
            <a:ext cx="362082" cy="18000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B5B3CE5-0C62-3FF3-22CF-43B127FEAD78}"/>
              </a:ext>
            </a:extLst>
          </p:cNvPr>
          <p:cNvSpPr txBox="1"/>
          <p:nvPr/>
        </p:nvSpPr>
        <p:spPr>
          <a:xfrm>
            <a:off x="2542698" y="4025157"/>
            <a:ext cx="76372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Filter</a:t>
            </a:r>
          </a:p>
        </p:txBody>
      </p:sp>
      <p:pic>
        <p:nvPicPr>
          <p:cNvPr id="67" name="Picture 66" descr="A close up of a cat&#10;&#10;AI-generated content may be incorrect.">
            <a:extLst>
              <a:ext uri="{FF2B5EF4-FFF2-40B4-BE49-F238E27FC236}">
                <a16:creationId xmlns:a16="http://schemas.microsoft.com/office/drawing/2014/main" id="{E6AF1C98-F6E9-5235-FB65-C71C9C7668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4139"/>
          <a:stretch/>
        </p:blipFill>
        <p:spPr>
          <a:xfrm>
            <a:off x="532487" y="3726338"/>
            <a:ext cx="1260000" cy="126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8B1A663-B656-E8E4-7434-99E04472D560}"/>
              </a:ext>
            </a:extLst>
          </p:cNvPr>
          <p:cNvCxnSpPr>
            <a:cxnSpLocks/>
            <a:stCxn id="57" idx="3"/>
            <a:endCxn id="65" idx="1"/>
          </p:cNvCxnSpPr>
          <p:nvPr/>
        </p:nvCxnSpPr>
        <p:spPr>
          <a:xfrm>
            <a:off x="7133067" y="3494489"/>
            <a:ext cx="449543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62377DF-4731-EE2D-D356-C66FC27B5A78}"/>
              </a:ext>
            </a:extLst>
          </p:cNvPr>
          <p:cNvSpPr txBox="1"/>
          <p:nvPr/>
        </p:nvSpPr>
        <p:spPr>
          <a:xfrm>
            <a:off x="3889198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Convolutional layers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0A0AF7-5276-2723-B0B6-C471CB4D968F}"/>
              </a:ext>
            </a:extLst>
          </p:cNvPr>
          <p:cNvSpPr/>
          <p:nvPr/>
        </p:nvSpPr>
        <p:spPr>
          <a:xfrm>
            <a:off x="2130707" y="2093119"/>
            <a:ext cx="6071862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0C5A89-97E4-C7D8-9310-CA853C5B5A15}"/>
              </a:ext>
            </a:extLst>
          </p:cNvPr>
          <p:cNvSpPr txBox="1"/>
          <p:nvPr/>
        </p:nvSpPr>
        <p:spPr>
          <a:xfrm>
            <a:off x="8786541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Fully Connected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B122E9-1F77-ACA0-E3EA-37B719E4E810}"/>
              </a:ext>
            </a:extLst>
          </p:cNvPr>
          <p:cNvSpPr/>
          <p:nvPr/>
        </p:nvSpPr>
        <p:spPr>
          <a:xfrm>
            <a:off x="8319344" y="2093119"/>
            <a:ext cx="3559144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332DDC-AFB0-9B24-5A86-B87691D399DD}"/>
              </a:ext>
            </a:extLst>
          </p:cNvPr>
          <p:cNvCxnSpPr>
            <a:cxnSpLocks/>
            <a:stCxn id="65" idx="3"/>
            <a:endCxn id="91" idx="1"/>
          </p:cNvCxnSpPr>
          <p:nvPr/>
        </p:nvCxnSpPr>
        <p:spPr>
          <a:xfrm>
            <a:off x="7944692" y="3494489"/>
            <a:ext cx="47981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C7026C5-C2A8-DDE5-0709-88DE93A21465}"/>
              </a:ext>
            </a:extLst>
          </p:cNvPr>
          <p:cNvSpPr txBox="1"/>
          <p:nvPr/>
        </p:nvSpPr>
        <p:spPr>
          <a:xfrm>
            <a:off x="3084645" y="5741377"/>
            <a:ext cx="533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We also need to create an </a:t>
            </a:r>
            <a:r>
              <a:rPr lang="en-PH" b="1" dirty="0"/>
              <a:t>additional output layer </a:t>
            </a:r>
            <a:r>
              <a:rPr lang="en-PH" dirty="0"/>
              <a:t>in our fully connected layer</a:t>
            </a:r>
          </a:p>
        </p:txBody>
      </p:sp>
      <p:sp>
        <p:nvSpPr>
          <p:cNvPr id="77" name="Arrow: Up 76">
            <a:extLst>
              <a:ext uri="{FF2B5EF4-FFF2-40B4-BE49-F238E27FC236}">
                <a16:creationId xmlns:a16="http://schemas.microsoft.com/office/drawing/2014/main" id="{A238172E-487E-F1F4-F20A-88DEB08FB575}"/>
              </a:ext>
            </a:extLst>
          </p:cNvPr>
          <p:cNvSpPr/>
          <p:nvPr/>
        </p:nvSpPr>
        <p:spPr>
          <a:xfrm rot="2712138">
            <a:off x="8608383" y="5417438"/>
            <a:ext cx="484632" cy="72000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CB8D70F8-9430-880E-2C07-CAA5D084C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487" y="1997818"/>
            <a:ext cx="1260000" cy="12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1216950-7CFF-9493-AA81-9C1AA61A36E2}"/>
                  </a:ext>
                </a:extLst>
              </p:cNvPr>
              <p:cNvSpPr txBox="1"/>
              <p:nvPr/>
            </p:nvSpPr>
            <p:spPr>
              <a:xfrm>
                <a:off x="53031" y="5108902"/>
                <a:ext cx="221891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𝟑𝟖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𝟓𝟑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𝟕𝟕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1216950-7CFF-9493-AA81-9C1AA61A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1" y="5108902"/>
                <a:ext cx="2218911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83B8891-22E3-218C-C6B7-116F71CCBC5C}"/>
                  </a:ext>
                </a:extLst>
              </p:cNvPr>
              <p:cNvSpPr txBox="1"/>
              <p:nvPr/>
            </p:nvSpPr>
            <p:spPr>
              <a:xfrm>
                <a:off x="124872" y="3309997"/>
                <a:ext cx="19474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PH" sz="1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𝟓𝟒</m:t>
                      </m:r>
                      <m:r>
                        <a:rPr lang="en-PH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6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83B8891-22E3-218C-C6B7-116F71CC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2" y="3309997"/>
                <a:ext cx="1947448" cy="338554"/>
              </a:xfrm>
              <a:prstGeom prst="rect">
                <a:avLst/>
              </a:prstGeom>
              <a:blipFill>
                <a:blip r:embed="rId9"/>
                <a:stretch>
                  <a:fillRect r="-5625" b="-89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Picture 9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C66F6E-EE84-4939-5CE8-B208F421A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4506" y="2414489"/>
            <a:ext cx="345398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4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92088-E4D2-8215-AFCA-B8C482D9D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0DED9FE-7C02-81A7-8A21-BB7629639895}"/>
              </a:ext>
            </a:extLst>
          </p:cNvPr>
          <p:cNvSpPr/>
          <p:nvPr/>
        </p:nvSpPr>
        <p:spPr>
          <a:xfrm>
            <a:off x="4978667" y="2292530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26E00F-FA1E-4140-BF2B-8F21BBD2A305}"/>
              </a:ext>
            </a:extLst>
          </p:cNvPr>
          <p:cNvSpPr/>
          <p:nvPr/>
        </p:nvSpPr>
        <p:spPr>
          <a:xfrm>
            <a:off x="7676968" y="287693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A046A6-F1A5-017E-9F74-C81C2169DB2A}"/>
              </a:ext>
            </a:extLst>
          </p:cNvPr>
          <p:cNvSpPr/>
          <p:nvPr/>
        </p:nvSpPr>
        <p:spPr>
          <a:xfrm>
            <a:off x="9302789" y="2127532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5000" b="1" dirty="0"/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E02FCB-6409-A920-0F85-565DD5AD198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893067" y="2749730"/>
            <a:ext cx="1783901" cy="584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B1A8BF-9FB9-96FE-B753-5A81B276FAE6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591368" y="2584732"/>
            <a:ext cx="711421" cy="749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7B90E9-C031-D87A-BD23-BC0157F88F45}"/>
              </a:ext>
            </a:extLst>
          </p:cNvPr>
          <p:cNvCxnSpPr>
            <a:cxnSpLocks/>
            <a:stCxn id="9" idx="6"/>
            <a:endCxn id="60" idx="2"/>
          </p:cNvCxnSpPr>
          <p:nvPr/>
        </p:nvCxnSpPr>
        <p:spPr>
          <a:xfrm>
            <a:off x="8591368" y="3334135"/>
            <a:ext cx="711421" cy="1096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6A3AC3-9534-3AAD-26FB-2C674E0B7293}"/>
                  </a:ext>
                </a:extLst>
              </p:cNvPr>
              <p:cNvSpPr/>
              <p:nvPr/>
            </p:nvSpPr>
            <p:spPr>
              <a:xfrm>
                <a:off x="6944044" y="176160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6A3AC3-9534-3AAD-26FB-2C674E0B7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044" y="1761603"/>
                <a:ext cx="630237" cy="60525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8D7AC5-DC90-40D4-CA2E-2E899EEAE5A3}"/>
              </a:ext>
            </a:extLst>
          </p:cNvPr>
          <p:cNvCxnSpPr>
            <a:cxnSpLocks/>
            <a:stCxn id="35" idx="4"/>
            <a:endCxn id="9" idx="2"/>
          </p:cNvCxnSpPr>
          <p:nvPr/>
        </p:nvCxnSpPr>
        <p:spPr>
          <a:xfrm>
            <a:off x="7259163" y="2366858"/>
            <a:ext cx="417805" cy="9672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8660B8C-F2FF-8977-0C2E-591B0A70BCEB}"/>
                  </a:ext>
                </a:extLst>
              </p:cNvPr>
              <p:cNvSpPr/>
              <p:nvPr/>
            </p:nvSpPr>
            <p:spPr>
              <a:xfrm>
                <a:off x="8247690" y="127183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8660B8C-F2FF-8977-0C2E-591B0A70B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690" y="1271839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D6A2A-B578-EE0E-93D2-DBD084FB74C7}"/>
                  </a:ext>
                </a:extLst>
              </p:cNvPr>
              <p:cNvSpPr txBox="1"/>
              <p:nvPr/>
            </p:nvSpPr>
            <p:spPr>
              <a:xfrm>
                <a:off x="7808793" y="310000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D6A2A-B578-EE0E-93D2-DBD084FB7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793" y="3100001"/>
                <a:ext cx="69115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AB2F29A-7320-478D-FF52-179038642277}"/>
              </a:ext>
            </a:extLst>
          </p:cNvPr>
          <p:cNvSpPr txBox="1"/>
          <p:nvPr/>
        </p:nvSpPr>
        <p:spPr>
          <a:xfrm>
            <a:off x="7809712" y="2995213"/>
            <a:ext cx="713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7541371-A5D9-48EE-3784-EC3C160AF383}"/>
              </a:ext>
            </a:extLst>
          </p:cNvPr>
          <p:cNvCxnSpPr>
            <a:cxnSpLocks/>
            <a:stCxn id="39" idx="5"/>
            <a:endCxn id="10" idx="2"/>
          </p:cNvCxnSpPr>
          <p:nvPr/>
        </p:nvCxnSpPr>
        <p:spPr>
          <a:xfrm>
            <a:off x="8785631" y="1788456"/>
            <a:ext cx="517158" cy="79627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916A12D-4B50-CFCF-F1D5-2495B264539E}"/>
              </a:ext>
            </a:extLst>
          </p:cNvPr>
          <p:cNvSpPr/>
          <p:nvPr/>
        </p:nvSpPr>
        <p:spPr>
          <a:xfrm>
            <a:off x="5001598" y="1149530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BFDF5F2-E28D-9241-17AD-DD0825CC73EB}"/>
              </a:ext>
            </a:extLst>
          </p:cNvPr>
          <p:cNvSpPr/>
          <p:nvPr/>
        </p:nvSpPr>
        <p:spPr>
          <a:xfrm>
            <a:off x="5006202" y="3425800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927206-7330-EE56-937F-613B282E8951}"/>
              </a:ext>
            </a:extLst>
          </p:cNvPr>
          <p:cNvSpPr/>
          <p:nvPr/>
        </p:nvSpPr>
        <p:spPr>
          <a:xfrm>
            <a:off x="5001598" y="4514149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346A039-009C-68CF-AADA-223A11A9D4FE}"/>
              </a:ext>
            </a:extLst>
          </p:cNvPr>
          <p:cNvCxnSpPr>
            <a:cxnSpLocks/>
            <a:stCxn id="54" idx="6"/>
            <a:endCxn id="9" idx="2"/>
          </p:cNvCxnSpPr>
          <p:nvPr/>
        </p:nvCxnSpPr>
        <p:spPr>
          <a:xfrm flipV="1">
            <a:off x="5920602" y="3334135"/>
            <a:ext cx="1756366" cy="5488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44111A5-CF1C-7CF1-12E3-DD242AD8CA1C}"/>
              </a:ext>
            </a:extLst>
          </p:cNvPr>
          <p:cNvCxnSpPr>
            <a:cxnSpLocks/>
            <a:stCxn id="53" idx="6"/>
            <a:endCxn id="9" idx="2"/>
          </p:cNvCxnSpPr>
          <p:nvPr/>
        </p:nvCxnSpPr>
        <p:spPr>
          <a:xfrm>
            <a:off x="5915998" y="1606730"/>
            <a:ext cx="1760970" cy="1727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A41BDE-FCDE-CD79-B492-1D82E2B34A8C}"/>
              </a:ext>
            </a:extLst>
          </p:cNvPr>
          <p:cNvCxnSpPr>
            <a:cxnSpLocks/>
            <a:stCxn id="55" idx="6"/>
            <a:endCxn id="9" idx="2"/>
          </p:cNvCxnSpPr>
          <p:nvPr/>
        </p:nvCxnSpPr>
        <p:spPr>
          <a:xfrm flipV="1">
            <a:off x="5915998" y="3334135"/>
            <a:ext cx="1760970" cy="163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977E5050-503A-F519-FF7F-D711725294A9}"/>
              </a:ext>
            </a:extLst>
          </p:cNvPr>
          <p:cNvSpPr/>
          <p:nvPr/>
        </p:nvSpPr>
        <p:spPr>
          <a:xfrm>
            <a:off x="9302789" y="3972970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5000" b="1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34F1BD9-D410-CFBE-744E-9DE427C61398}"/>
                  </a:ext>
                </a:extLst>
              </p:cNvPr>
              <p:cNvSpPr/>
              <p:nvPr/>
            </p:nvSpPr>
            <p:spPr>
              <a:xfrm>
                <a:off x="8247689" y="488737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34F1BD9-D410-CFBE-744E-9DE427C61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689" y="4887370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4C7FCC-A95F-A671-A4FA-0933DDECB2AB}"/>
              </a:ext>
            </a:extLst>
          </p:cNvPr>
          <p:cNvCxnSpPr>
            <a:cxnSpLocks/>
            <a:stCxn id="62" idx="7"/>
            <a:endCxn id="60" idx="2"/>
          </p:cNvCxnSpPr>
          <p:nvPr/>
        </p:nvCxnSpPr>
        <p:spPr>
          <a:xfrm flipV="1">
            <a:off x="8785630" y="4430170"/>
            <a:ext cx="517159" cy="54583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61A36EC-C154-F861-4FAF-0D1AC11E4B35}"/>
              </a:ext>
            </a:extLst>
          </p:cNvPr>
          <p:cNvSpPr txBox="1"/>
          <p:nvPr/>
        </p:nvSpPr>
        <p:spPr>
          <a:xfrm>
            <a:off x="10471721" y="2366858"/>
            <a:ext cx="6994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Cat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98AF7A3-B1B3-26D8-FA1B-57F1501C569D}"/>
              </a:ext>
            </a:extLst>
          </p:cNvPr>
          <p:cNvSpPr txBox="1"/>
          <p:nvPr/>
        </p:nvSpPr>
        <p:spPr>
          <a:xfrm>
            <a:off x="10471721" y="4195911"/>
            <a:ext cx="756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Dog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62FC782-57F1-98DD-BD87-4B9C6C185E71}"/>
              </a:ext>
            </a:extLst>
          </p:cNvPr>
          <p:cNvSpPr txBox="1"/>
          <p:nvPr/>
        </p:nvSpPr>
        <p:spPr>
          <a:xfrm>
            <a:off x="9377919" y="2154030"/>
            <a:ext cx="79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Softmax</a:t>
            </a:r>
            <a:endParaRPr lang="en-PH" sz="12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89625ED-D098-A3CE-EF6A-3A3110823C95}"/>
              </a:ext>
            </a:extLst>
          </p:cNvPr>
          <p:cNvSpPr txBox="1"/>
          <p:nvPr/>
        </p:nvSpPr>
        <p:spPr>
          <a:xfrm>
            <a:off x="9377919" y="4014242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Softmax</a:t>
            </a:r>
            <a:endParaRPr lang="en-PH" sz="12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CAD30A6-BA41-1D31-EE9B-51D19FFE64F2}"/>
              </a:ext>
            </a:extLst>
          </p:cNvPr>
          <p:cNvSpPr txBox="1"/>
          <p:nvPr/>
        </p:nvSpPr>
        <p:spPr>
          <a:xfrm>
            <a:off x="8951599" y="6218196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28D4726-8075-F92E-D409-F9E1C6D544FF}"/>
              </a:ext>
            </a:extLst>
          </p:cNvPr>
          <p:cNvSpPr/>
          <p:nvPr/>
        </p:nvSpPr>
        <p:spPr>
          <a:xfrm>
            <a:off x="9100972" y="942974"/>
            <a:ext cx="1364981" cy="525879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5232D5C-98A0-4A55-46D5-1839FAE00ACF}"/>
              </a:ext>
            </a:extLst>
          </p:cNvPr>
          <p:cNvSpPr txBox="1"/>
          <p:nvPr/>
        </p:nvSpPr>
        <p:spPr>
          <a:xfrm>
            <a:off x="7311482" y="6218196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5CCAA8E-CC3E-79FC-04F5-8E1D4573D662}"/>
              </a:ext>
            </a:extLst>
          </p:cNvPr>
          <p:cNvSpPr/>
          <p:nvPr/>
        </p:nvSpPr>
        <p:spPr>
          <a:xfrm>
            <a:off x="7460855" y="942974"/>
            <a:ext cx="1284617" cy="525879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8411890-24B0-E501-7877-7083098E0551}"/>
              </a:ext>
            </a:extLst>
          </p:cNvPr>
          <p:cNvSpPr txBox="1"/>
          <p:nvPr/>
        </p:nvSpPr>
        <p:spPr>
          <a:xfrm>
            <a:off x="4757144" y="6227968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59E682A-DF10-5779-2FFD-C712CDD9F512}"/>
              </a:ext>
            </a:extLst>
          </p:cNvPr>
          <p:cNvSpPr/>
          <p:nvPr/>
        </p:nvSpPr>
        <p:spPr>
          <a:xfrm>
            <a:off x="4906518" y="942974"/>
            <a:ext cx="1189482" cy="5268563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30513EC-5334-81AF-8E5C-972B8C55FC65}"/>
              </a:ext>
            </a:extLst>
          </p:cNvPr>
          <p:cNvSpPr txBox="1"/>
          <p:nvPr/>
        </p:nvSpPr>
        <p:spPr>
          <a:xfrm>
            <a:off x="248837" y="2074091"/>
            <a:ext cx="31975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In classification, we only have </a:t>
            </a:r>
            <a:r>
              <a:rPr lang="en-PH" sz="2400" b="1" dirty="0">
                <a:solidFill>
                  <a:schemeClr val="tx1"/>
                </a:solidFill>
              </a:rPr>
              <a:t>two neurons in the Output Layer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66562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3200801-46E4-5034-4ACD-B0D206F76FDE}"/>
              </a:ext>
            </a:extLst>
          </p:cNvPr>
          <p:cNvSpPr/>
          <p:nvPr/>
        </p:nvSpPr>
        <p:spPr>
          <a:xfrm>
            <a:off x="3323864" y="2228236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0AF5C4-AFA9-6162-C049-23791E5267B7}"/>
              </a:ext>
            </a:extLst>
          </p:cNvPr>
          <p:cNvSpPr/>
          <p:nvPr/>
        </p:nvSpPr>
        <p:spPr>
          <a:xfrm>
            <a:off x="6022165" y="281264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A77ADFE-0EA3-EE56-FC2B-A838606611FB}"/>
                  </a:ext>
                </a:extLst>
              </p:cNvPr>
              <p:cNvSpPr/>
              <p:nvPr/>
            </p:nvSpPr>
            <p:spPr>
              <a:xfrm>
                <a:off x="7590075" y="1770701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H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  <a:p>
                <a:pPr algn="ctr"/>
                <a:endParaRPr lang="en-PH" sz="2200" b="1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A77ADFE-0EA3-EE56-FC2B-A83860661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75" y="177070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64182D-0444-6FBA-80EF-DE031A94A5EF}"/>
              </a:ext>
            </a:extLst>
          </p:cNvPr>
          <p:cNvCxnSpPr>
            <a:cxnSpLocks/>
            <a:stCxn id="2" idx="6"/>
            <a:endCxn id="3" idx="2"/>
          </p:cNvCxnSpPr>
          <p:nvPr/>
        </p:nvCxnSpPr>
        <p:spPr>
          <a:xfrm>
            <a:off x="4238264" y="2685436"/>
            <a:ext cx="1783901" cy="584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928BFE-6617-AAC7-9230-45F4F61EA2B6}"/>
              </a:ext>
            </a:extLst>
          </p:cNvPr>
          <p:cNvCxnSpPr>
            <a:cxnSpLocks/>
            <a:stCxn id="3" idx="6"/>
            <a:endCxn id="4" idx="2"/>
          </p:cNvCxnSpPr>
          <p:nvPr/>
        </p:nvCxnSpPr>
        <p:spPr>
          <a:xfrm flipV="1">
            <a:off x="6936565" y="2227901"/>
            <a:ext cx="653510" cy="1041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D0E1A23-4407-E34F-E77F-FEB5F4CBC845}"/>
                  </a:ext>
                </a:extLst>
              </p:cNvPr>
              <p:cNvSpPr/>
              <p:nvPr/>
            </p:nvSpPr>
            <p:spPr>
              <a:xfrm>
                <a:off x="5239830" y="175165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D0E1A23-4407-E34F-E77F-FEB5F4CBC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30" y="1751659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6752EC-20F2-2230-BDC9-DE15ADDFDF1A}"/>
              </a:ext>
            </a:extLst>
          </p:cNvPr>
          <p:cNvCxnSpPr>
            <a:cxnSpLocks/>
            <a:stCxn id="12" idx="4"/>
            <a:endCxn id="3" idx="2"/>
          </p:cNvCxnSpPr>
          <p:nvPr/>
        </p:nvCxnSpPr>
        <p:spPr>
          <a:xfrm>
            <a:off x="5554949" y="2356914"/>
            <a:ext cx="467216" cy="91292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8094794-3545-0405-1051-E9EB42F3E2D2}"/>
                  </a:ext>
                </a:extLst>
              </p:cNvPr>
              <p:cNvSpPr/>
              <p:nvPr/>
            </p:nvSpPr>
            <p:spPr>
              <a:xfrm>
                <a:off x="6213298" y="86105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8094794-3545-0405-1051-E9EB42F3E2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298" y="861055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CFF2A8-B165-D4D2-0A44-07C7F3393889}"/>
                  </a:ext>
                </a:extLst>
              </p:cNvPr>
              <p:cNvSpPr txBox="1"/>
              <p:nvPr/>
            </p:nvSpPr>
            <p:spPr>
              <a:xfrm>
                <a:off x="6152385" y="297388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CFF2A8-B165-D4D2-0A44-07C7F339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385" y="2973888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F8AC7F0-7834-CDB7-B8DF-88EBB93C3489}"/>
              </a:ext>
            </a:extLst>
          </p:cNvPr>
          <p:cNvSpPr txBox="1"/>
          <p:nvPr/>
        </p:nvSpPr>
        <p:spPr>
          <a:xfrm>
            <a:off x="6176327" y="2523518"/>
            <a:ext cx="7137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10DEC8-037E-8E4D-108A-2F8054E62595}"/>
              </a:ext>
            </a:extLst>
          </p:cNvPr>
          <p:cNvCxnSpPr>
            <a:cxnSpLocks/>
            <a:stCxn id="41" idx="2"/>
            <a:endCxn id="31" idx="6"/>
          </p:cNvCxnSpPr>
          <p:nvPr/>
        </p:nvCxnSpPr>
        <p:spPr>
          <a:xfrm flipH="1" flipV="1">
            <a:off x="8504475" y="3786188"/>
            <a:ext cx="2339738" cy="19357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D4A131-0618-01A6-07B1-6BCF112C135F}"/>
              </a:ext>
            </a:extLst>
          </p:cNvPr>
          <p:cNvCxnSpPr>
            <a:cxnSpLocks/>
            <a:stCxn id="4" idx="6"/>
            <a:endCxn id="40" idx="2"/>
          </p:cNvCxnSpPr>
          <p:nvPr/>
        </p:nvCxnSpPr>
        <p:spPr>
          <a:xfrm flipV="1">
            <a:off x="8504475" y="1829966"/>
            <a:ext cx="2341331" cy="3979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C1F84D6-8F2B-E0A5-584B-73A5BB5EF0B4}"/>
              </a:ext>
            </a:extLst>
          </p:cNvPr>
          <p:cNvCxnSpPr>
            <a:cxnSpLocks/>
            <a:stCxn id="16" idx="5"/>
            <a:endCxn id="4" idx="2"/>
          </p:cNvCxnSpPr>
          <p:nvPr/>
        </p:nvCxnSpPr>
        <p:spPr>
          <a:xfrm>
            <a:off x="6751239" y="1377672"/>
            <a:ext cx="838836" cy="85022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DE58CA9-5518-079F-57F6-4FF62EBB6CD2}"/>
              </a:ext>
            </a:extLst>
          </p:cNvPr>
          <p:cNvSpPr/>
          <p:nvPr/>
        </p:nvSpPr>
        <p:spPr>
          <a:xfrm>
            <a:off x="3346795" y="1085236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E59D01A-66F2-AB83-E175-445E6A7DA47B}"/>
              </a:ext>
            </a:extLst>
          </p:cNvPr>
          <p:cNvSpPr/>
          <p:nvPr/>
        </p:nvSpPr>
        <p:spPr>
          <a:xfrm>
            <a:off x="3351399" y="3361506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445688-A005-387F-2CB9-A835E9874377}"/>
              </a:ext>
            </a:extLst>
          </p:cNvPr>
          <p:cNvSpPr/>
          <p:nvPr/>
        </p:nvSpPr>
        <p:spPr>
          <a:xfrm>
            <a:off x="3346795" y="4449855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B5A827-B8B7-78C9-4840-DAD06C06371A}"/>
              </a:ext>
            </a:extLst>
          </p:cNvPr>
          <p:cNvCxnSpPr>
            <a:cxnSpLocks/>
            <a:stCxn id="25" idx="6"/>
            <a:endCxn id="3" idx="2"/>
          </p:cNvCxnSpPr>
          <p:nvPr/>
        </p:nvCxnSpPr>
        <p:spPr>
          <a:xfrm flipV="1">
            <a:off x="4265799" y="3269841"/>
            <a:ext cx="1756366" cy="5488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1CA69-302C-C364-1ABF-2A392B25C392}"/>
              </a:ext>
            </a:extLst>
          </p:cNvPr>
          <p:cNvCxnSpPr>
            <a:cxnSpLocks/>
            <a:stCxn id="24" idx="6"/>
            <a:endCxn id="3" idx="2"/>
          </p:cNvCxnSpPr>
          <p:nvPr/>
        </p:nvCxnSpPr>
        <p:spPr>
          <a:xfrm>
            <a:off x="4261195" y="1542436"/>
            <a:ext cx="1760970" cy="17274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E5DA6E-8BBB-B800-520A-4D0745391CEB}"/>
              </a:ext>
            </a:extLst>
          </p:cNvPr>
          <p:cNvCxnSpPr>
            <a:cxnSpLocks/>
            <a:stCxn id="26" idx="6"/>
            <a:endCxn id="3" idx="2"/>
          </p:cNvCxnSpPr>
          <p:nvPr/>
        </p:nvCxnSpPr>
        <p:spPr>
          <a:xfrm flipV="1">
            <a:off x="4261195" y="3269841"/>
            <a:ext cx="1760970" cy="16372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9A88-619B-6FA2-5A76-223B7ED73F3B}"/>
                  </a:ext>
                </a:extLst>
              </p:cNvPr>
              <p:cNvSpPr/>
              <p:nvPr/>
            </p:nvSpPr>
            <p:spPr>
              <a:xfrm>
                <a:off x="7590075" y="3328988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D049A88-619B-6FA2-5A76-223B7ED73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75" y="3328988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D78298D-4EF4-4AE5-E9AF-2D716F2D69DA}"/>
                  </a:ext>
                </a:extLst>
              </p:cNvPr>
              <p:cNvSpPr/>
              <p:nvPr/>
            </p:nvSpPr>
            <p:spPr>
              <a:xfrm>
                <a:off x="6176327" y="513730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D78298D-4EF4-4AE5-E9AF-2D716F2D6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327" y="5137306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D5E5853-8159-CEDB-1AE1-B3498DBBB885}"/>
              </a:ext>
            </a:extLst>
          </p:cNvPr>
          <p:cNvCxnSpPr>
            <a:cxnSpLocks/>
            <a:stCxn id="33" idx="7"/>
            <a:endCxn id="31" idx="2"/>
          </p:cNvCxnSpPr>
          <p:nvPr/>
        </p:nvCxnSpPr>
        <p:spPr>
          <a:xfrm flipV="1">
            <a:off x="6714268" y="3786188"/>
            <a:ext cx="875807" cy="143975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DD7C1E2-7CEA-BC70-1B7D-CC692CCA5289}"/>
                  </a:ext>
                </a:extLst>
              </p:cNvPr>
              <p:cNvSpPr/>
              <p:nvPr/>
            </p:nvSpPr>
            <p:spPr>
              <a:xfrm>
                <a:off x="10845806" y="137276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H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  <a:p>
                <a:pPr algn="ctr"/>
                <a:endParaRPr lang="en-PH" sz="2200" b="1" dirty="0"/>
              </a:p>
            </p:txBody>
          </p:sp>
        </mc:Choice>
        <mc:Fallback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DD7C1E2-7CEA-BC70-1B7D-CC692CCA5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806" y="1372766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47AA146-2881-F6A7-B4AE-398803536CC0}"/>
                  </a:ext>
                </a:extLst>
              </p:cNvPr>
              <p:cNvSpPr/>
              <p:nvPr/>
            </p:nvSpPr>
            <p:spPr>
              <a:xfrm>
                <a:off x="10844213" y="5264692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H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  <a:p>
                <a:pPr algn="ctr"/>
                <a:endParaRPr lang="en-PH" sz="2200" b="1" dirty="0"/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47AA146-2881-F6A7-B4AE-398803536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213" y="5264692"/>
                <a:ext cx="914400" cy="9144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F11733B-4556-D6B8-27DB-BE8049174F8D}"/>
                  </a:ext>
                </a:extLst>
              </p:cNvPr>
              <p:cNvSpPr/>
              <p:nvPr/>
            </p:nvSpPr>
            <p:spPr>
              <a:xfrm>
                <a:off x="10845806" y="2665928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H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  <a:p>
                <a:pPr algn="ctr"/>
                <a:endParaRPr lang="en-PH" sz="2200" b="1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F11733B-4556-D6B8-27DB-BE8049174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806" y="2665928"/>
                <a:ext cx="914400" cy="9144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F6E3CA6-3078-4B35-7D3D-6A1E309CFB80}"/>
                  </a:ext>
                </a:extLst>
              </p:cNvPr>
              <p:cNvSpPr/>
              <p:nvPr/>
            </p:nvSpPr>
            <p:spPr>
              <a:xfrm>
                <a:off x="10845806" y="3923627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PH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2200" b="1" dirty="0"/>
              </a:p>
              <a:p>
                <a:pPr algn="ctr"/>
                <a:endParaRPr lang="en-PH" sz="2200" b="1" dirty="0"/>
              </a:p>
            </p:txBody>
          </p:sp>
        </mc:Choice>
        <mc:Fallback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F6E3CA6-3078-4B35-7D3D-6A1E309CF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5806" y="3923627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A2EA22-D8A6-AE17-118D-59BB642C6880}"/>
              </a:ext>
            </a:extLst>
          </p:cNvPr>
          <p:cNvCxnSpPr>
            <a:cxnSpLocks/>
            <a:stCxn id="3" idx="6"/>
            <a:endCxn id="31" idx="2"/>
          </p:cNvCxnSpPr>
          <p:nvPr/>
        </p:nvCxnSpPr>
        <p:spPr>
          <a:xfrm>
            <a:off x="6936565" y="3269841"/>
            <a:ext cx="653510" cy="5163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A19E465-C159-69E7-56AE-40B5DF04F730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 flipV="1">
            <a:off x="8504475" y="1829966"/>
            <a:ext cx="2341331" cy="19562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475EDF5-CDB9-441F-A662-6A99F6F9B53F}"/>
              </a:ext>
            </a:extLst>
          </p:cNvPr>
          <p:cNvCxnSpPr>
            <a:cxnSpLocks/>
            <a:stCxn id="4" idx="6"/>
            <a:endCxn id="42" idx="2"/>
          </p:cNvCxnSpPr>
          <p:nvPr/>
        </p:nvCxnSpPr>
        <p:spPr>
          <a:xfrm>
            <a:off x="8504475" y="2227901"/>
            <a:ext cx="2341331" cy="8952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58F5D99-418E-F294-452C-E51A12BCF64D}"/>
              </a:ext>
            </a:extLst>
          </p:cNvPr>
          <p:cNvCxnSpPr>
            <a:cxnSpLocks/>
            <a:stCxn id="42" idx="2"/>
            <a:endCxn id="31" idx="6"/>
          </p:cNvCxnSpPr>
          <p:nvPr/>
        </p:nvCxnSpPr>
        <p:spPr>
          <a:xfrm flipH="1">
            <a:off x="8504475" y="3123128"/>
            <a:ext cx="2341331" cy="66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C3E012-3DEC-C202-EB84-56793994D56B}"/>
              </a:ext>
            </a:extLst>
          </p:cNvPr>
          <p:cNvCxnSpPr>
            <a:cxnSpLocks/>
            <a:stCxn id="43" idx="2"/>
            <a:endCxn id="4" idx="6"/>
          </p:cNvCxnSpPr>
          <p:nvPr/>
        </p:nvCxnSpPr>
        <p:spPr>
          <a:xfrm flipH="1" flipV="1">
            <a:off x="8504475" y="2227901"/>
            <a:ext cx="2341331" cy="21529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BC8C696-EF76-D35B-B613-BEC3669D8512}"/>
              </a:ext>
            </a:extLst>
          </p:cNvPr>
          <p:cNvCxnSpPr>
            <a:cxnSpLocks/>
            <a:stCxn id="41" idx="2"/>
            <a:endCxn id="4" idx="6"/>
          </p:cNvCxnSpPr>
          <p:nvPr/>
        </p:nvCxnSpPr>
        <p:spPr>
          <a:xfrm flipH="1" flipV="1">
            <a:off x="8504475" y="2227901"/>
            <a:ext cx="2339738" cy="34939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46CD38-34EE-AC53-71C6-031090FD9DBA}"/>
              </a:ext>
            </a:extLst>
          </p:cNvPr>
          <p:cNvCxnSpPr>
            <a:cxnSpLocks/>
            <a:stCxn id="43" idx="2"/>
            <a:endCxn id="31" idx="6"/>
          </p:cNvCxnSpPr>
          <p:nvPr/>
        </p:nvCxnSpPr>
        <p:spPr>
          <a:xfrm flipH="1" flipV="1">
            <a:off x="8504475" y="3786188"/>
            <a:ext cx="2341331" cy="594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F8701288-EE0E-54A3-FE92-4EDA53FE8B7D}"/>
              </a:ext>
            </a:extLst>
          </p:cNvPr>
          <p:cNvSpPr txBox="1"/>
          <p:nvPr/>
        </p:nvSpPr>
        <p:spPr>
          <a:xfrm>
            <a:off x="7669272" y="1880613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Softmax</a:t>
            </a:r>
            <a:endParaRPr lang="en-PH" sz="12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1B579C-51E8-B2B2-EA8B-85E439948DDE}"/>
              </a:ext>
            </a:extLst>
          </p:cNvPr>
          <p:cNvSpPr txBox="1"/>
          <p:nvPr/>
        </p:nvSpPr>
        <p:spPr>
          <a:xfrm>
            <a:off x="7669272" y="3443184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Softmax</a:t>
            </a:r>
            <a:endParaRPr lang="en-PH" sz="1200" b="1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F142A4A-10E4-A105-A8E1-A5C66149C7D8}"/>
              </a:ext>
            </a:extLst>
          </p:cNvPr>
          <p:cNvSpPr txBox="1"/>
          <p:nvPr/>
        </p:nvSpPr>
        <p:spPr>
          <a:xfrm>
            <a:off x="10934104" y="1446286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Sigmoid</a:t>
            </a:r>
            <a:endParaRPr lang="en-PH" sz="1200" b="1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B400B9-0E7E-8191-EDCF-CF43FD058F45}"/>
              </a:ext>
            </a:extLst>
          </p:cNvPr>
          <p:cNvSpPr txBox="1"/>
          <p:nvPr/>
        </p:nvSpPr>
        <p:spPr>
          <a:xfrm>
            <a:off x="10896758" y="2776652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Sigmoid</a:t>
            </a:r>
            <a:endParaRPr lang="en-PH" sz="1200" b="1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57B640A-054C-4BCA-EB7A-0DB54DA23586}"/>
              </a:ext>
            </a:extLst>
          </p:cNvPr>
          <p:cNvSpPr txBox="1"/>
          <p:nvPr/>
        </p:nvSpPr>
        <p:spPr>
          <a:xfrm>
            <a:off x="10899015" y="4006993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Sigmoid</a:t>
            </a:r>
            <a:endParaRPr lang="en-PH" sz="1200" b="1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FBB3ACF-9A68-F8AD-DC48-6BF55DBF64E0}"/>
              </a:ext>
            </a:extLst>
          </p:cNvPr>
          <p:cNvSpPr txBox="1"/>
          <p:nvPr/>
        </p:nvSpPr>
        <p:spPr>
          <a:xfrm>
            <a:off x="10896758" y="5383096"/>
            <a:ext cx="9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Sigmoid</a:t>
            </a:r>
            <a:endParaRPr lang="en-PH" sz="12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DB26821-A99B-3DD0-0DA5-C7084960FA19}"/>
              </a:ext>
            </a:extLst>
          </p:cNvPr>
          <p:cNvSpPr txBox="1"/>
          <p:nvPr/>
        </p:nvSpPr>
        <p:spPr>
          <a:xfrm>
            <a:off x="7664469" y="1332265"/>
            <a:ext cx="6994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Cat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BA4436B-45BB-ED1C-E427-DA24D8EF9BD4}"/>
              </a:ext>
            </a:extLst>
          </p:cNvPr>
          <p:cNvSpPr txBox="1"/>
          <p:nvPr/>
        </p:nvSpPr>
        <p:spPr>
          <a:xfrm>
            <a:off x="7647358" y="2904109"/>
            <a:ext cx="7565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Dog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24FFE97-F4A1-E0E5-3354-6EDB4E0E00C0}"/>
                  </a:ext>
                </a:extLst>
              </p:cNvPr>
              <p:cNvSpPr txBox="1"/>
              <p:nvPr/>
            </p:nvSpPr>
            <p:spPr>
              <a:xfrm>
                <a:off x="10953274" y="936315"/>
                <a:ext cx="69946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924FFE97-F4A1-E0E5-3354-6EDB4E0E0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274" y="936315"/>
                <a:ext cx="699463" cy="477054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81CBE0-C7AB-B952-5EC3-C8E42E24C20E}"/>
                  </a:ext>
                </a:extLst>
              </p:cNvPr>
              <p:cNvSpPr txBox="1"/>
              <p:nvPr/>
            </p:nvSpPr>
            <p:spPr>
              <a:xfrm>
                <a:off x="10963405" y="2208046"/>
                <a:ext cx="69946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81CBE0-C7AB-B952-5EC3-C8E42E24C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405" y="2208046"/>
                <a:ext cx="699463" cy="477054"/>
              </a:xfrm>
              <a:prstGeom prst="rect">
                <a:avLst/>
              </a:prstGeom>
              <a:blipFill>
                <a:blip r:embed="rId1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2A4FC8CF-9972-ABCF-6D38-CF2BCAF1AA19}"/>
                  </a:ext>
                </a:extLst>
              </p:cNvPr>
              <p:cNvSpPr txBox="1"/>
              <p:nvPr/>
            </p:nvSpPr>
            <p:spPr>
              <a:xfrm>
                <a:off x="10953274" y="3495398"/>
                <a:ext cx="69946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2A4FC8CF-9972-ABCF-6D38-CF2BCAF1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274" y="3495398"/>
                <a:ext cx="699463" cy="477054"/>
              </a:xfrm>
              <a:prstGeom prst="rect">
                <a:avLst/>
              </a:prstGeom>
              <a:blipFill>
                <a:blip r:embed="rId1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67AE24F9-90D1-379D-33EE-2F0F6FA615BC}"/>
                  </a:ext>
                </a:extLst>
              </p:cNvPr>
              <p:cNvSpPr txBox="1"/>
              <p:nvPr/>
            </p:nvSpPr>
            <p:spPr>
              <a:xfrm>
                <a:off x="10963405" y="4767129"/>
                <a:ext cx="69946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67AE24F9-90D1-379D-33EE-2F0F6FA6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3405" y="4767129"/>
                <a:ext cx="699463" cy="477054"/>
              </a:xfrm>
              <a:prstGeom prst="rect">
                <a:avLst/>
              </a:prstGeom>
              <a:blipFill>
                <a:blip r:embed="rId15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844B021E-A67E-3B5F-73F8-AE87D22483ED}"/>
              </a:ext>
            </a:extLst>
          </p:cNvPr>
          <p:cNvSpPr txBox="1"/>
          <p:nvPr/>
        </p:nvSpPr>
        <p:spPr>
          <a:xfrm>
            <a:off x="7218215" y="6388656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19C58453-112B-42D1-8856-FA2B626B9F87}"/>
              </a:ext>
            </a:extLst>
          </p:cNvPr>
          <p:cNvSpPr/>
          <p:nvPr/>
        </p:nvSpPr>
        <p:spPr>
          <a:xfrm>
            <a:off x="7367588" y="820294"/>
            <a:ext cx="1364981" cy="555193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D7352EE-5D6A-1551-798C-5F618D8B14DD}"/>
              </a:ext>
            </a:extLst>
          </p:cNvPr>
          <p:cNvSpPr txBox="1"/>
          <p:nvPr/>
        </p:nvSpPr>
        <p:spPr>
          <a:xfrm>
            <a:off x="10459801" y="6381998"/>
            <a:ext cx="159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A63D99FB-7486-0687-B768-B315EE9E87CA}"/>
              </a:ext>
            </a:extLst>
          </p:cNvPr>
          <p:cNvSpPr/>
          <p:nvPr/>
        </p:nvSpPr>
        <p:spPr>
          <a:xfrm>
            <a:off x="10496911" y="835653"/>
            <a:ext cx="1591969" cy="555193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896E597-1C15-64A4-4F09-C7F0C1748C88}"/>
              </a:ext>
            </a:extLst>
          </p:cNvPr>
          <p:cNvSpPr txBox="1"/>
          <p:nvPr/>
        </p:nvSpPr>
        <p:spPr>
          <a:xfrm>
            <a:off x="5578098" y="6388656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6251D913-D3A0-FD40-6234-59DFCD5A3059}"/>
              </a:ext>
            </a:extLst>
          </p:cNvPr>
          <p:cNvSpPr/>
          <p:nvPr/>
        </p:nvSpPr>
        <p:spPr>
          <a:xfrm>
            <a:off x="5727471" y="820294"/>
            <a:ext cx="1364981" cy="555193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11872D1-562E-C093-6D6C-17A7835B896D}"/>
              </a:ext>
            </a:extLst>
          </p:cNvPr>
          <p:cNvSpPr txBox="1"/>
          <p:nvPr/>
        </p:nvSpPr>
        <p:spPr>
          <a:xfrm>
            <a:off x="3023760" y="6398428"/>
            <a:ext cx="15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97F98C3-2FE6-F923-CA2E-19D3BE5313FF}"/>
              </a:ext>
            </a:extLst>
          </p:cNvPr>
          <p:cNvSpPr/>
          <p:nvPr/>
        </p:nvSpPr>
        <p:spPr>
          <a:xfrm>
            <a:off x="3173133" y="830066"/>
            <a:ext cx="1364981" cy="5551932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35B334A6-8C9C-341D-7F7C-6BCB8EE5DC59}"/>
              </a:ext>
            </a:extLst>
          </p:cNvPr>
          <p:cNvSpPr txBox="1"/>
          <p:nvPr/>
        </p:nvSpPr>
        <p:spPr>
          <a:xfrm>
            <a:off x="248837" y="2074091"/>
            <a:ext cx="28168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For object detection, we need add another </a:t>
            </a:r>
            <a:r>
              <a:rPr lang="en-PH" sz="2400" b="1" dirty="0">
                <a:solidFill>
                  <a:schemeClr val="tx1"/>
                </a:solidFill>
              </a:rPr>
              <a:t>Output Layer for the bounding boxes.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91383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A290-592E-0BC0-F612-35D2F2B3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creen&#10;&#10;AI-generated content may be incorrect.">
            <a:extLst>
              <a:ext uri="{FF2B5EF4-FFF2-40B4-BE49-F238E27FC236}">
                <a16:creationId xmlns:a16="http://schemas.microsoft.com/office/drawing/2014/main" id="{BD7E4CF3-BCF2-6089-6D5A-2239E181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790" y="2954489"/>
            <a:ext cx="1186277" cy="1080000"/>
          </a:xfrm>
          <a:prstGeom prst="rect">
            <a:avLst/>
          </a:prstGeom>
        </p:spPr>
      </p:pic>
      <p:pic>
        <p:nvPicPr>
          <p:cNvPr id="9" name="Picture 8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B46C1D49-7C01-EA9D-4FE4-F8B2E1F47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44" y="3044489"/>
            <a:ext cx="1143833" cy="90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FD3249-DE85-6EBE-5AB8-824D8DA7F2E8}"/>
              </a:ext>
            </a:extLst>
          </p:cNvPr>
          <p:cNvCxnSpPr>
            <a:cxnSpLocks/>
            <a:stCxn id="22" idx="3"/>
            <a:endCxn id="9" idx="1"/>
          </p:cNvCxnSpPr>
          <p:nvPr/>
        </p:nvCxnSpPr>
        <p:spPr>
          <a:xfrm>
            <a:off x="2007296" y="3494489"/>
            <a:ext cx="345348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F4A1AC-7CB4-BFC5-46B8-86D636BB7399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3496477" y="3494489"/>
            <a:ext cx="338220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A58EB67C-40F2-8E6F-B48E-5BACCFBE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697" y="2594489"/>
            <a:ext cx="1718114" cy="1800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A814522-13D2-3148-E874-EF1F6527B6EE}"/>
              </a:ext>
            </a:extLst>
          </p:cNvPr>
          <p:cNvSpPr txBox="1"/>
          <p:nvPr/>
        </p:nvSpPr>
        <p:spPr>
          <a:xfrm>
            <a:off x="3948802" y="4413798"/>
            <a:ext cx="149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Feature Map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62644D1-32E4-7FBF-46D9-0D366D4681B6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5552811" y="3494489"/>
            <a:ext cx="393979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D27705B-ADEA-4095-52ED-B998D39B45B4}"/>
              </a:ext>
            </a:extLst>
          </p:cNvPr>
          <p:cNvSpPr txBox="1"/>
          <p:nvPr/>
        </p:nvSpPr>
        <p:spPr>
          <a:xfrm>
            <a:off x="6212447" y="4413798"/>
            <a:ext cx="1491276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Max pooling</a:t>
            </a:r>
          </a:p>
        </p:txBody>
      </p:sp>
      <p:pic>
        <p:nvPicPr>
          <p:cNvPr id="108" name="Picture 107" descr="A green and brown rectangle&#10;&#10;AI-generated content may be incorrect.">
            <a:extLst>
              <a:ext uri="{FF2B5EF4-FFF2-40B4-BE49-F238E27FC236}">
                <a16:creationId xmlns:a16="http://schemas.microsoft.com/office/drawing/2014/main" id="{DC62E943-2765-FB95-D2FF-2657E72DA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610" y="2594489"/>
            <a:ext cx="362082" cy="18000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6DC91935-4803-8FF3-67AA-C9B0D5E8F489}"/>
              </a:ext>
            </a:extLst>
          </p:cNvPr>
          <p:cNvSpPr txBox="1"/>
          <p:nvPr/>
        </p:nvSpPr>
        <p:spPr>
          <a:xfrm>
            <a:off x="2542698" y="4025157"/>
            <a:ext cx="763723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PH" b="1" dirty="0"/>
              <a:t>Filter</a:t>
            </a:r>
          </a:p>
        </p:txBody>
      </p:sp>
      <p:pic>
        <p:nvPicPr>
          <p:cNvPr id="22" name="Picture 21" descr="A close up of a cat&#10;&#10;AI-generated content may be incorrect.">
            <a:extLst>
              <a:ext uri="{FF2B5EF4-FFF2-40B4-BE49-F238E27FC236}">
                <a16:creationId xmlns:a16="http://schemas.microsoft.com/office/drawing/2014/main" id="{614260BF-6DD2-0145-F9F0-26F8D7B8E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64" y="2864489"/>
            <a:ext cx="1913132" cy="126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ED055C6-7FF3-AEE9-D7B9-67F87E925F56}"/>
              </a:ext>
            </a:extLst>
          </p:cNvPr>
          <p:cNvSpPr txBox="1"/>
          <p:nvPr/>
        </p:nvSpPr>
        <p:spPr>
          <a:xfrm>
            <a:off x="315375" y="4209823"/>
            <a:ext cx="1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Input Image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33A5F53-6382-683A-C1BB-1786FF76C6C5}"/>
              </a:ext>
            </a:extLst>
          </p:cNvPr>
          <p:cNvCxnSpPr>
            <a:cxnSpLocks/>
            <a:stCxn id="5" idx="3"/>
            <a:endCxn id="108" idx="1"/>
          </p:cNvCxnSpPr>
          <p:nvPr/>
        </p:nvCxnSpPr>
        <p:spPr>
          <a:xfrm>
            <a:off x="7133067" y="3494489"/>
            <a:ext cx="449543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0BAFE99-FB94-A238-C310-8EC37FFCBE5D}"/>
              </a:ext>
            </a:extLst>
          </p:cNvPr>
          <p:cNvSpPr txBox="1"/>
          <p:nvPr/>
        </p:nvSpPr>
        <p:spPr>
          <a:xfrm>
            <a:off x="3889198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Convolutional layers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6A6D626-8CAA-012C-D620-4021B2D32CE9}"/>
              </a:ext>
            </a:extLst>
          </p:cNvPr>
          <p:cNvSpPr/>
          <p:nvPr/>
        </p:nvSpPr>
        <p:spPr>
          <a:xfrm>
            <a:off x="2130707" y="2093119"/>
            <a:ext cx="6071862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EAF956-AEA2-9CAB-240E-4C591B6A0907}"/>
              </a:ext>
            </a:extLst>
          </p:cNvPr>
          <p:cNvSpPr txBox="1"/>
          <p:nvPr/>
        </p:nvSpPr>
        <p:spPr>
          <a:xfrm>
            <a:off x="8786541" y="5066527"/>
            <a:ext cx="2554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Fully Connected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C8F1D28-2AB0-3BB4-9D62-D86D44CF9501}"/>
              </a:ext>
            </a:extLst>
          </p:cNvPr>
          <p:cNvSpPr/>
          <p:nvPr/>
        </p:nvSpPr>
        <p:spPr>
          <a:xfrm>
            <a:off x="8319344" y="2093119"/>
            <a:ext cx="3489275" cy="2893219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7" name="Picture 1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3BC831-EC53-F577-8FCB-28A9E34D3D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653" y="2414489"/>
            <a:ext cx="3764966" cy="2160000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7DAA514-62F4-D530-AA19-1271CD88B9FA}"/>
              </a:ext>
            </a:extLst>
          </p:cNvPr>
          <p:cNvCxnSpPr>
            <a:cxnSpLocks/>
            <a:stCxn id="108" idx="3"/>
            <a:endCxn id="117" idx="1"/>
          </p:cNvCxnSpPr>
          <p:nvPr/>
        </p:nvCxnSpPr>
        <p:spPr>
          <a:xfrm>
            <a:off x="7944692" y="3494489"/>
            <a:ext cx="406961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1147A500-A807-2636-792B-8B9726905E47}"/>
              </a:ext>
            </a:extLst>
          </p:cNvPr>
          <p:cNvSpPr txBox="1"/>
          <p:nvPr/>
        </p:nvSpPr>
        <p:spPr>
          <a:xfrm>
            <a:off x="444276" y="5605261"/>
            <a:ext cx="286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This is where we extract the features an image</a:t>
            </a:r>
          </a:p>
        </p:txBody>
      </p:sp>
      <p:sp>
        <p:nvSpPr>
          <p:cNvPr id="124" name="Arrow: Up 123">
            <a:extLst>
              <a:ext uri="{FF2B5EF4-FFF2-40B4-BE49-F238E27FC236}">
                <a16:creationId xmlns:a16="http://schemas.microsoft.com/office/drawing/2014/main" id="{DC819E34-6E41-ADCB-FF13-9B742ABC4F91}"/>
              </a:ext>
            </a:extLst>
          </p:cNvPr>
          <p:cNvSpPr/>
          <p:nvPr/>
        </p:nvSpPr>
        <p:spPr>
          <a:xfrm rot="3390821">
            <a:off x="3163144" y="5107249"/>
            <a:ext cx="484632" cy="72000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B5935E1-40D6-D6E9-2763-AB9F96FC8B75}"/>
              </a:ext>
            </a:extLst>
          </p:cNvPr>
          <p:cNvSpPr txBox="1"/>
          <p:nvPr/>
        </p:nvSpPr>
        <p:spPr>
          <a:xfrm>
            <a:off x="6444078" y="5784866"/>
            <a:ext cx="2862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This is where we classify the image based on its the features</a:t>
            </a:r>
          </a:p>
        </p:txBody>
      </p:sp>
      <p:sp>
        <p:nvSpPr>
          <p:cNvPr id="126" name="Arrow: Up 125">
            <a:extLst>
              <a:ext uri="{FF2B5EF4-FFF2-40B4-BE49-F238E27FC236}">
                <a16:creationId xmlns:a16="http://schemas.microsoft.com/office/drawing/2014/main" id="{C175E044-CDA8-1297-7AFF-ACA958248556}"/>
              </a:ext>
            </a:extLst>
          </p:cNvPr>
          <p:cNvSpPr/>
          <p:nvPr/>
        </p:nvSpPr>
        <p:spPr>
          <a:xfrm rot="3390821">
            <a:off x="9162946" y="5286854"/>
            <a:ext cx="484632" cy="72000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A5BDDBBB-69C0-2253-7A13-E31DC8E9F293}"/>
              </a:ext>
            </a:extLst>
          </p:cNvPr>
          <p:cNvSpPr txBox="1">
            <a:spLocks/>
          </p:cNvSpPr>
          <p:nvPr/>
        </p:nvSpPr>
        <p:spPr>
          <a:xfrm>
            <a:off x="990600" y="9787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Recap on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5129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9" grpId="0"/>
      <p:bldP spid="119" grpId="0"/>
      <p:bldP spid="88" grpId="0"/>
      <p:bldP spid="89" grpId="0" animBg="1"/>
      <p:bldP spid="115" grpId="0"/>
      <p:bldP spid="116" grpId="0" animBg="1"/>
      <p:bldP spid="123" grpId="0"/>
      <p:bldP spid="124" grpId="0" animBg="1"/>
      <p:bldP spid="125" grpId="0"/>
      <p:bldP spid="1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dog&#10;&#10;AI-generated content may be incorrect.">
            <a:extLst>
              <a:ext uri="{FF2B5EF4-FFF2-40B4-BE49-F238E27FC236}">
                <a16:creationId xmlns:a16="http://schemas.microsoft.com/office/drawing/2014/main" id="{8FAE72D9-EEEC-CC38-0C53-2BB3DAF2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318" y="1507784"/>
            <a:ext cx="2520000" cy="2520000"/>
          </a:xfrm>
          <a:prstGeom prst="rect">
            <a:avLst/>
          </a:prstGeom>
        </p:spPr>
      </p:pic>
      <p:pic>
        <p:nvPicPr>
          <p:cNvPr id="29" name="Picture 28" descr="A dog lying on grass with red and yellow squares&#10;&#10;AI-generated content may be incorrect.">
            <a:extLst>
              <a:ext uri="{FF2B5EF4-FFF2-40B4-BE49-F238E27FC236}">
                <a16:creationId xmlns:a16="http://schemas.microsoft.com/office/drawing/2014/main" id="{B9DB01D2-79F1-A16E-667F-F1A3D7C7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82" y="1507784"/>
            <a:ext cx="2520000" cy="2520000"/>
          </a:xfrm>
          <a:prstGeom prst="rect">
            <a:avLst/>
          </a:prstGeom>
        </p:spPr>
      </p:pic>
      <p:pic>
        <p:nvPicPr>
          <p:cNvPr id="31" name="Picture 30" descr="A dog lying on grass with a yellow rectangle and red rectangle&#10;&#10;AI-generated content may be incorrect.">
            <a:extLst>
              <a:ext uri="{FF2B5EF4-FFF2-40B4-BE49-F238E27FC236}">
                <a16:creationId xmlns:a16="http://schemas.microsoft.com/office/drawing/2014/main" id="{07C4D5EB-E9BE-D3C0-4FB5-9FC4F7B2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00" y="1507784"/>
            <a:ext cx="2520000" cy="252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651FAD-047D-3643-B51F-A8CB017ACD73}"/>
              </a:ext>
            </a:extLst>
          </p:cNvPr>
          <p:cNvSpPr txBox="1"/>
          <p:nvPr/>
        </p:nvSpPr>
        <p:spPr>
          <a:xfrm>
            <a:off x="1819090" y="4123975"/>
            <a:ext cx="10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Epoch 1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20A101-728F-2104-4F6F-19FE554F260E}"/>
              </a:ext>
            </a:extLst>
          </p:cNvPr>
          <p:cNvSpPr txBox="1"/>
          <p:nvPr/>
        </p:nvSpPr>
        <p:spPr>
          <a:xfrm>
            <a:off x="5566408" y="4123975"/>
            <a:ext cx="10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Epoch 2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9C066-57DF-A1E2-DBB7-B5D734313027}"/>
              </a:ext>
            </a:extLst>
          </p:cNvPr>
          <p:cNvSpPr txBox="1"/>
          <p:nvPr/>
        </p:nvSpPr>
        <p:spPr>
          <a:xfrm>
            <a:off x="9313726" y="4123975"/>
            <a:ext cx="1059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Epoch 3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6345E3-C83B-FDB5-7FF5-D39E47104473}"/>
              </a:ext>
            </a:extLst>
          </p:cNvPr>
          <p:cNvSpPr txBox="1"/>
          <p:nvPr/>
        </p:nvSpPr>
        <p:spPr>
          <a:xfrm>
            <a:off x="1136596" y="5131438"/>
            <a:ext cx="9966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During </a:t>
            </a:r>
            <a:r>
              <a:rPr lang="en-PH" sz="2400" b="1" dirty="0">
                <a:solidFill>
                  <a:schemeClr val="tx1"/>
                </a:solidFill>
              </a:rPr>
              <a:t>backpropagation</a:t>
            </a:r>
            <a:r>
              <a:rPr lang="en-PH" sz="2400" dirty="0">
                <a:solidFill>
                  <a:schemeClr val="tx1"/>
                </a:solidFill>
              </a:rPr>
              <a:t>, the weights are adjusted at using </a:t>
            </a:r>
            <a:r>
              <a:rPr lang="en-PH" sz="2400" b="1" dirty="0">
                <a:solidFill>
                  <a:schemeClr val="tx1"/>
                </a:solidFill>
              </a:rPr>
              <a:t>L2 loss </a:t>
            </a:r>
            <a:r>
              <a:rPr lang="en-PH" sz="2400" dirty="0">
                <a:solidFill>
                  <a:schemeClr val="tx1"/>
                </a:solidFill>
              </a:rPr>
              <a:t>so that the network predicts better bounding box coordinates at each epoch. This called </a:t>
            </a:r>
            <a:r>
              <a:rPr lang="en-PH" sz="2400" b="1" dirty="0">
                <a:solidFill>
                  <a:schemeClr val="tx1"/>
                </a:solidFill>
              </a:rPr>
              <a:t>bounding box regression  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5986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C9064-0F34-2E78-73A5-64959FEEE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9B1BC960-9F37-E38D-FB16-C2A378391A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50616" y="121962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122FAB-D981-B20A-644F-FD6B01066310}"/>
              </a:ext>
            </a:extLst>
          </p:cNvPr>
          <p:cNvSpPr/>
          <p:nvPr/>
        </p:nvSpPr>
        <p:spPr>
          <a:xfrm>
            <a:off x="7952354" y="196892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BF47B0-4265-1B5F-230B-4D1FF4D4DF7F}"/>
              </a:ext>
            </a:extLst>
          </p:cNvPr>
          <p:cNvSpPr/>
          <p:nvPr/>
        </p:nvSpPr>
        <p:spPr>
          <a:xfrm>
            <a:off x="7862354" y="187892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518110-AE77-05F4-35E9-37D858C55DE3}"/>
              </a:ext>
            </a:extLst>
          </p:cNvPr>
          <p:cNvSpPr/>
          <p:nvPr/>
        </p:nvSpPr>
        <p:spPr>
          <a:xfrm>
            <a:off x="10376953" y="427866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515D0AB-681B-A416-6170-CF34CA3D3F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533471"/>
                  </p:ext>
                </p:extLst>
              </p:nvPr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mtClean="0">
                                        <a:solidFill>
                                          <a:srgbClr val="00B05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mtClean="0">
                                        <a:solidFill>
                                          <a:srgbClr val="00B05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mtClean="0">
                                        <a:solidFill>
                                          <a:srgbClr val="00B0F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mtClean="0">
                                        <a:solidFill>
                                          <a:srgbClr val="00B0F0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3515D0AB-681B-A416-6170-CF34CA3D3F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0533471"/>
                  </p:ext>
                </p:extLst>
              </p:nvPr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" t="-1282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282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97" t="-1282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797" t="-1282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5C92425-0089-DBD9-B7DB-3045D107A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022061"/>
                  </p:ext>
                </p:extLst>
              </p:nvPr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35C92425-0089-DBD9-B7DB-3045D107A8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022061"/>
                  </p:ext>
                </p:extLst>
              </p:nvPr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" t="-3846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3846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797" t="-3846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97" t="-3846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.60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.30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6BEC873-546B-B28E-F9A3-8F87A4A515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98596"/>
                  </p:ext>
                </p:extLst>
              </p:nvPr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(0.48−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.30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6BEC873-546B-B28E-F9A3-8F87A4A515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3898596"/>
                  </p:ext>
                </p:extLst>
              </p:nvPr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98" t="-101639" r="-3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98" t="-101639" r="-2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603" t="-101639" r="-10039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0797" t="-101639" r="-797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BC626F8-1699-1D8B-590F-96EBB6F20DA0}"/>
              </a:ext>
            </a:extLst>
          </p:cNvPr>
          <p:cNvSpPr txBox="1"/>
          <p:nvPr/>
        </p:nvSpPr>
        <p:spPr>
          <a:xfrm>
            <a:off x="2802677" y="850296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140C6-C130-0C62-228E-D3576D02AFF5}"/>
              </a:ext>
            </a:extLst>
          </p:cNvPr>
          <p:cNvSpPr txBox="1"/>
          <p:nvPr/>
        </p:nvSpPr>
        <p:spPr>
          <a:xfrm>
            <a:off x="2802677" y="2432180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C000"/>
                </a:solidFill>
              </a:rPr>
              <a:t>Predicted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7B095-C1EF-8C51-D00A-886EC70086FF}"/>
              </a:ext>
            </a:extLst>
          </p:cNvPr>
          <p:cNvSpPr txBox="1"/>
          <p:nvPr/>
        </p:nvSpPr>
        <p:spPr>
          <a:xfrm>
            <a:off x="2455792" y="4273994"/>
            <a:ext cx="217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L2 Loss at Epoch 1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88A68-366B-D247-B23D-B7AFBB672B23}"/>
                  </a:ext>
                </a:extLst>
              </p:cNvPr>
              <p:cNvSpPr txBox="1"/>
              <p:nvPr/>
            </p:nvSpPr>
            <p:spPr>
              <a:xfrm>
                <a:off x="2359479" y="5823038"/>
                <a:ext cx="2364921" cy="43088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2200" b="1" dirty="0"/>
                  <a:t>L2 Loss = </a:t>
                </a:r>
                <a14:m>
                  <m:oMath xmlns:m="http://schemas.openxmlformats.org/officeDocument/2006/math"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𝟏𝟎𝟎𝟑</m:t>
                    </m:r>
                  </m:oMath>
                </a14:m>
                <a:endParaRPr lang="en-PH" sz="22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88A68-366B-D247-B23D-B7AFBB67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79" y="5823038"/>
                <a:ext cx="2364921" cy="430887"/>
              </a:xfrm>
              <a:prstGeom prst="rect">
                <a:avLst/>
              </a:prstGeom>
              <a:blipFill>
                <a:blip r:embed="rId6"/>
                <a:stretch>
                  <a:fillRect l="-2267" t="-2500" b="-20000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8609DF59-7F50-D4E4-3A98-6D6769DBBA91}"/>
              </a:ext>
            </a:extLst>
          </p:cNvPr>
          <p:cNvSpPr/>
          <p:nvPr/>
        </p:nvSpPr>
        <p:spPr>
          <a:xfrm>
            <a:off x="7463663" y="1663220"/>
            <a:ext cx="2514599" cy="24003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11D917-05E8-7065-2F07-E21AC207122A}"/>
              </a:ext>
            </a:extLst>
          </p:cNvPr>
          <p:cNvSpPr/>
          <p:nvPr/>
        </p:nvSpPr>
        <p:spPr>
          <a:xfrm>
            <a:off x="7406485" y="1573220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896D43-AD12-1E3F-4B75-7585677BCAF7}"/>
              </a:ext>
            </a:extLst>
          </p:cNvPr>
          <p:cNvSpPr/>
          <p:nvPr/>
        </p:nvSpPr>
        <p:spPr>
          <a:xfrm>
            <a:off x="9921084" y="3972952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3616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9291-AFB4-50F9-8C12-F6A0FED6A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EB7ED2-3848-4E9D-4240-6AC3D3125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082928"/>
                  </p:ext>
                </p:extLst>
              </p:nvPr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EB7ED2-3848-4E9D-4240-6AC3D3125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082928"/>
                  </p:ext>
                </p:extLst>
              </p:nvPr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" t="-1282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282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97" t="-1282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97" t="-1282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0E5E64F-454C-8DF6-CE1B-2E10559949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621354"/>
                  </p:ext>
                </p:extLst>
              </p:nvPr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0E5E64F-454C-8DF6-CE1B-2E10559949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2621354"/>
                  </p:ext>
                </p:extLst>
              </p:nvPr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" t="-3846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846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97" t="-3846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797" t="-3846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ABD5E51-7B93-0192-B6B3-919A647417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0990209"/>
                  </p:ext>
                </p:extLst>
              </p:nvPr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(0.48−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.58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.47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8ABD5E51-7B93-0192-B6B3-919A647417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0990209"/>
                  </p:ext>
                </p:extLst>
              </p:nvPr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" t="-101639" r="-3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98" t="-101639" r="-2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603" t="-101639" r="-10039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97" t="-101639" r="-797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105EF85-9CB0-42D2-B452-591CFD506260}"/>
              </a:ext>
            </a:extLst>
          </p:cNvPr>
          <p:cNvSpPr txBox="1"/>
          <p:nvPr/>
        </p:nvSpPr>
        <p:spPr>
          <a:xfrm>
            <a:off x="2802677" y="850296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D20E4F-FFDE-C1B4-8FD4-5E57FA468D8C}"/>
              </a:ext>
            </a:extLst>
          </p:cNvPr>
          <p:cNvSpPr txBox="1"/>
          <p:nvPr/>
        </p:nvSpPr>
        <p:spPr>
          <a:xfrm>
            <a:off x="2802677" y="2432180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C000"/>
                </a:solidFill>
              </a:rPr>
              <a:t>Predicted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67745-5E67-65A0-460F-39A4C00BB88B}"/>
                  </a:ext>
                </a:extLst>
              </p:cNvPr>
              <p:cNvSpPr txBox="1"/>
              <p:nvPr/>
            </p:nvSpPr>
            <p:spPr>
              <a:xfrm>
                <a:off x="2359479" y="5823038"/>
                <a:ext cx="2364921" cy="43088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2200" b="1" dirty="0"/>
                  <a:t>L2 Loss = </a:t>
                </a:r>
                <a14:m>
                  <m:oMath xmlns:m="http://schemas.openxmlformats.org/officeDocument/2006/math"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𝟎𝟎𝟗𝟔</m:t>
                    </m:r>
                  </m:oMath>
                </a14:m>
                <a:endParaRPr lang="en-PH" sz="22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67745-5E67-65A0-460F-39A4C00BB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79" y="5823038"/>
                <a:ext cx="2364921" cy="430887"/>
              </a:xfrm>
              <a:prstGeom prst="rect">
                <a:avLst/>
              </a:prstGeom>
              <a:blipFill>
                <a:blip r:embed="rId5"/>
                <a:stretch>
                  <a:fillRect l="-2267" t="-2500" b="-20000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9A2AA5C-DFEF-D88A-C823-C4B15E4928F4}"/>
              </a:ext>
            </a:extLst>
          </p:cNvPr>
          <p:cNvSpPr txBox="1"/>
          <p:nvPr/>
        </p:nvSpPr>
        <p:spPr>
          <a:xfrm>
            <a:off x="2455792" y="4273994"/>
            <a:ext cx="217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L2 Loss at Epoch 2  </a:t>
            </a:r>
          </a:p>
        </p:txBody>
      </p:sp>
      <p:pic>
        <p:nvPicPr>
          <p:cNvPr id="5" name="Picture 4" descr="A puppy lying in the grass&#10;&#10;AI-generated content may be incorrect.">
            <a:extLst>
              <a:ext uri="{FF2B5EF4-FFF2-40B4-BE49-F238E27FC236}">
                <a16:creationId xmlns:a16="http://schemas.microsoft.com/office/drawing/2014/main" id="{12489597-7BE1-BC04-E616-ABA7082896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950616" y="121962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1E1242-53FB-2208-A6B2-06E2B54946C6}"/>
              </a:ext>
            </a:extLst>
          </p:cNvPr>
          <p:cNvSpPr/>
          <p:nvPr/>
        </p:nvSpPr>
        <p:spPr>
          <a:xfrm>
            <a:off x="7952354" y="196892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137B17-3D85-D75D-50D2-F606F4F29F38}"/>
              </a:ext>
            </a:extLst>
          </p:cNvPr>
          <p:cNvSpPr/>
          <p:nvPr/>
        </p:nvSpPr>
        <p:spPr>
          <a:xfrm>
            <a:off x="7862354" y="187892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233668-F783-5119-0D21-DD6EA4FDAB64}"/>
              </a:ext>
            </a:extLst>
          </p:cNvPr>
          <p:cNvSpPr/>
          <p:nvPr/>
        </p:nvSpPr>
        <p:spPr>
          <a:xfrm>
            <a:off x="10376953" y="427866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A51A88-8A90-D695-DE58-3924E0768876}"/>
              </a:ext>
            </a:extLst>
          </p:cNvPr>
          <p:cNvSpPr/>
          <p:nvPr/>
        </p:nvSpPr>
        <p:spPr>
          <a:xfrm>
            <a:off x="7548932" y="1989937"/>
            <a:ext cx="2514599" cy="24003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8A3F8E-EB93-19EC-9BFB-FCACAA7DAD5A}"/>
              </a:ext>
            </a:extLst>
          </p:cNvPr>
          <p:cNvSpPr/>
          <p:nvPr/>
        </p:nvSpPr>
        <p:spPr>
          <a:xfrm>
            <a:off x="7491754" y="1899937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276FFA-F96A-62D1-163C-18BEA8D2BCDB}"/>
              </a:ext>
            </a:extLst>
          </p:cNvPr>
          <p:cNvSpPr/>
          <p:nvPr/>
        </p:nvSpPr>
        <p:spPr>
          <a:xfrm>
            <a:off x="10006353" y="4299669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426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C8777-F8E9-5A40-3948-72892AB5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9063599-F067-47BF-2D45-090BD3066F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9063599-F067-47BF-2D45-090BD3066F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1219628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" t="-1282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282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97" t="-1282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97" t="-1282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0.40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0.57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0.54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68D66D7-1B15-4564-99F8-944E6CD62E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PH" sz="1800" b="1" i="1" smtClean="0">
                                            <a:latin typeface="Cambria Math" panose="02040503050406030204" pitchFamily="18" charset="0"/>
                                          </a:rPr>
                                          <m:t>𝟔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.538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68D66D7-1B15-4564-99F8-944E6CD62E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2863370"/>
              <a:ext cx="6121400" cy="8432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30350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472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8" t="-3846" r="-301195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846" r="-200000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797" t="-3846" r="-100797" b="-9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797" t="-3846" r="-797" b="-9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.41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.572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.538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4B35815-E7DE-C17E-E1BF-3B544B3C6D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(0.48−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.48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(0.4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.41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.572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(0.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.538</m:t>
                                    </m:r>
                                    <m: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PH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4B35815-E7DE-C17E-E1BF-3B544B3C6D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3347" y="4666710"/>
              <a:ext cx="6120066" cy="736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529016">
                      <a:extLst>
                        <a:ext uri="{9D8B030D-6E8A-4147-A177-3AD203B41FA5}">
                          <a16:colId xmlns:a16="http://schemas.microsoft.com/office/drawing/2014/main" val="702933214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69423310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2385510865"/>
                        </a:ext>
                      </a:extLst>
                    </a:gridCol>
                    <a:gridCol w="1530350">
                      <a:extLst>
                        <a:ext uri="{9D8B030D-6E8A-4147-A177-3AD203B41FA5}">
                          <a16:colId xmlns:a16="http://schemas.microsoft.com/office/drawing/2014/main" val="40054016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6642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" t="-101639" r="-3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398" t="-101639" r="-201195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9603" t="-101639" r="-100397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797" t="-101639" r="-797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36385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8E8A7C4-3B0B-54F5-75A1-736CA6188D7B}"/>
              </a:ext>
            </a:extLst>
          </p:cNvPr>
          <p:cNvSpPr txBox="1"/>
          <p:nvPr/>
        </p:nvSpPr>
        <p:spPr>
          <a:xfrm>
            <a:off x="2802677" y="850296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Expected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A9621-19E9-ECCA-2877-6D5C8C953BDE}"/>
              </a:ext>
            </a:extLst>
          </p:cNvPr>
          <p:cNvSpPr txBox="1"/>
          <p:nvPr/>
        </p:nvSpPr>
        <p:spPr>
          <a:xfrm>
            <a:off x="2802677" y="2432180"/>
            <a:ext cx="126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C000"/>
                </a:solidFill>
              </a:rPr>
              <a:t>Predicted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49B05D-787F-815C-AF1C-7EC77CE1DB77}"/>
                  </a:ext>
                </a:extLst>
              </p:cNvPr>
              <p:cNvSpPr txBox="1"/>
              <p:nvPr/>
            </p:nvSpPr>
            <p:spPr>
              <a:xfrm>
                <a:off x="2359479" y="5823038"/>
                <a:ext cx="2881906" cy="430887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2200" b="1" dirty="0"/>
                  <a:t>L2 Loss = </a:t>
                </a:r>
                <a14:m>
                  <m:oMath xmlns:m="http://schemas.openxmlformats.org/officeDocument/2006/math"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2200" b="1" i="1" smtClean="0">
                        <a:latin typeface="Cambria Math" panose="02040503050406030204" pitchFamily="18" charset="0"/>
                      </a:rPr>
                      <m:t>𝟎𝟎𝟎𝟎𝟏𝟓𝟕</m:t>
                    </m:r>
                  </m:oMath>
                </a14:m>
                <a:endParaRPr lang="en-PH" sz="22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49B05D-787F-815C-AF1C-7EC77CE1D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79" y="5823038"/>
                <a:ext cx="2881906" cy="430887"/>
              </a:xfrm>
              <a:prstGeom prst="rect">
                <a:avLst/>
              </a:prstGeom>
              <a:blipFill>
                <a:blip r:embed="rId5"/>
                <a:stretch>
                  <a:fillRect l="-1867" t="-2500" b="-20000"/>
                </a:stretch>
              </a:blipFill>
              <a:ln w="571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F3715C-0B82-C4F8-6E6D-CF545A8BBC2C}"/>
              </a:ext>
            </a:extLst>
          </p:cNvPr>
          <p:cNvSpPr txBox="1"/>
          <p:nvPr/>
        </p:nvSpPr>
        <p:spPr>
          <a:xfrm>
            <a:off x="2455792" y="4273994"/>
            <a:ext cx="217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L2 Loss at Epoch 3  </a:t>
            </a:r>
          </a:p>
        </p:txBody>
      </p:sp>
      <p:pic>
        <p:nvPicPr>
          <p:cNvPr id="4" name="Picture 3" descr="A puppy lying in the grass&#10;&#10;AI-generated content may be incorrect.">
            <a:extLst>
              <a:ext uri="{FF2B5EF4-FFF2-40B4-BE49-F238E27FC236}">
                <a16:creationId xmlns:a16="http://schemas.microsoft.com/office/drawing/2014/main" id="{86EFD782-F6FF-00E0-8C55-5630587B96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6950616" y="121962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20035-14AD-E365-54A0-1A1AA89C0EE3}"/>
              </a:ext>
            </a:extLst>
          </p:cNvPr>
          <p:cNvSpPr/>
          <p:nvPr/>
        </p:nvSpPr>
        <p:spPr>
          <a:xfrm>
            <a:off x="7952354" y="196892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CDCB95-3168-F842-D3F5-2246FEBEB0EB}"/>
              </a:ext>
            </a:extLst>
          </p:cNvPr>
          <p:cNvSpPr/>
          <p:nvPr/>
        </p:nvSpPr>
        <p:spPr>
          <a:xfrm>
            <a:off x="7862354" y="187892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CF39-A27D-F34D-FDC4-FB48ADF10A38}"/>
              </a:ext>
            </a:extLst>
          </p:cNvPr>
          <p:cNvSpPr/>
          <p:nvPr/>
        </p:nvSpPr>
        <p:spPr>
          <a:xfrm>
            <a:off x="10376953" y="427866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0C50A-2B17-CC02-FF39-BF40BFD88A22}"/>
              </a:ext>
            </a:extLst>
          </p:cNvPr>
          <p:cNvSpPr/>
          <p:nvPr/>
        </p:nvSpPr>
        <p:spPr>
          <a:xfrm>
            <a:off x="7952354" y="1981983"/>
            <a:ext cx="2514599" cy="24003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B81B8F-C3E6-CEBB-E2F3-FE50C8BBAC80}"/>
              </a:ext>
            </a:extLst>
          </p:cNvPr>
          <p:cNvSpPr/>
          <p:nvPr/>
        </p:nvSpPr>
        <p:spPr>
          <a:xfrm>
            <a:off x="7895176" y="1891983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69F95C-99B1-6C75-E45F-C702A986FA7E}"/>
              </a:ext>
            </a:extLst>
          </p:cNvPr>
          <p:cNvSpPr/>
          <p:nvPr/>
        </p:nvSpPr>
        <p:spPr>
          <a:xfrm>
            <a:off x="10409775" y="4291715"/>
            <a:ext cx="180000" cy="18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45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E551-6491-55F6-3D78-DA22C4A8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A7AB-1BC4-AAC1-EB0A-13D679F6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task of assigning a label and a bounding box to all objects in an image</a:t>
            </a:r>
            <a:endParaRPr lang="en-PH" dirty="0"/>
          </a:p>
        </p:txBody>
      </p:sp>
      <p:pic>
        <p:nvPicPr>
          <p:cNvPr id="4" name="Picture 3" descr="A close up of a cat&#10;&#10;AI-generated content may be incorrect.">
            <a:extLst>
              <a:ext uri="{FF2B5EF4-FFF2-40B4-BE49-F238E27FC236}">
                <a16:creationId xmlns:a16="http://schemas.microsoft.com/office/drawing/2014/main" id="{9362AE98-A620-D48F-85DB-E6D333EB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4139"/>
          <a:stretch/>
        </p:blipFill>
        <p:spPr>
          <a:xfrm>
            <a:off x="2722192" y="3511631"/>
            <a:ext cx="2520000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uppy lying in the grass&#10;&#10;AI-generated content may be incorrect.">
            <a:extLst>
              <a:ext uri="{FF2B5EF4-FFF2-40B4-BE49-F238E27FC236}">
                <a16:creationId xmlns:a16="http://schemas.microsoft.com/office/drawing/2014/main" id="{43F3231F-EC73-915D-72F0-E6C9E2370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37" y="3487893"/>
            <a:ext cx="2520000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21054-6FEB-3353-C4B3-50B2DB851FD2}"/>
              </a:ext>
            </a:extLst>
          </p:cNvPr>
          <p:cNvSpPr/>
          <p:nvPr/>
        </p:nvSpPr>
        <p:spPr>
          <a:xfrm>
            <a:off x="3289445" y="3588543"/>
            <a:ext cx="1804049" cy="20193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C62A11-FB35-2BD3-2540-C475673390E0}"/>
              </a:ext>
            </a:extLst>
          </p:cNvPr>
          <p:cNvSpPr/>
          <p:nvPr/>
        </p:nvSpPr>
        <p:spPr>
          <a:xfrm>
            <a:off x="7622120" y="3817144"/>
            <a:ext cx="1571886" cy="14620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3856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7F281-A46C-DC8C-1A29-F4321FF4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B5B8-E627-7226-F6A3-77632B00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Bounding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B003-0605-B63A-4FCC-D7FD10EE3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05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object detection, a bounding box is a </a:t>
            </a:r>
            <a:r>
              <a:rPr lang="en-US" b="1" dirty="0"/>
              <a:t>rectangle drawn around a region of interest in an image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 descr="A puppy lying in the grass&#10;&#10;AI-generated content may be incorrect.">
            <a:extLst>
              <a:ext uri="{FF2B5EF4-FFF2-40B4-BE49-F238E27FC236}">
                <a16:creationId xmlns:a16="http://schemas.microsoft.com/office/drawing/2014/main" id="{C05BEA0E-2F60-E27D-6DB9-FAE3332FD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19" y="2286869"/>
            <a:ext cx="3600000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A9D47-DFB0-C0E2-6DB4-93E7B5F1ADC4}"/>
              </a:ext>
            </a:extLst>
          </p:cNvPr>
          <p:cNvSpPr/>
          <p:nvPr/>
        </p:nvSpPr>
        <p:spPr>
          <a:xfrm>
            <a:off x="8136731" y="2852736"/>
            <a:ext cx="2164557" cy="19692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669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F2E7-03DE-44F5-118F-55EA7550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B59DFC2D-4E12-0444-A52A-89F46B54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1F9B83-BFEE-3772-B2E5-E867DF9E73F8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C83FF-35B4-7C03-899A-22119DA18F19}"/>
              </a:ext>
            </a:extLst>
          </p:cNvPr>
          <p:cNvSpPr txBox="1"/>
          <p:nvPr/>
        </p:nvSpPr>
        <p:spPr>
          <a:xfrm>
            <a:off x="1434703" y="5749191"/>
            <a:ext cx="93225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/>
              <a:t>A </a:t>
            </a:r>
            <a:r>
              <a:rPr lang="en-US" sz="2200" b="1" dirty="0"/>
              <a:t>bounding box </a:t>
            </a:r>
            <a:r>
              <a:rPr lang="en-US" sz="2200" dirty="0"/>
              <a:t>is determined by the </a:t>
            </a:r>
            <a:r>
              <a:rPr lang="en-US" sz="2200" b="1" dirty="0"/>
              <a:t>x</a:t>
            </a:r>
            <a:r>
              <a:rPr lang="en-US" sz="2200" dirty="0"/>
              <a:t> and </a:t>
            </a:r>
            <a:r>
              <a:rPr lang="en-US" sz="2200" b="1" dirty="0"/>
              <a:t>y</a:t>
            </a:r>
            <a:r>
              <a:rPr lang="en-US" sz="2200" dirty="0"/>
              <a:t> coordinates of the upper-left corner of the rectangle and the such coordinates of the lower-right corner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1E4829-5377-87EB-B1FF-3CFA353DF8D0}"/>
                  </a:ext>
                </a:extLst>
              </p:cNvPr>
              <p:cNvSpPr txBox="1"/>
              <p:nvPr/>
            </p:nvSpPr>
            <p:spPr>
              <a:xfrm>
                <a:off x="3931669" y="1225785"/>
                <a:ext cx="1133259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1E4829-5377-87EB-B1FF-3CFA353DF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69" y="1225785"/>
                <a:ext cx="1133259" cy="384721"/>
              </a:xfrm>
              <a:prstGeom prst="rect">
                <a:avLst/>
              </a:prstGeom>
              <a:blipFill>
                <a:blip r:embed="rId3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B4775-F464-6ABD-A0BD-84A620119C94}"/>
                  </a:ext>
                </a:extLst>
              </p:cNvPr>
              <p:cNvSpPr txBox="1"/>
              <p:nvPr/>
            </p:nvSpPr>
            <p:spPr>
              <a:xfrm>
                <a:off x="6869897" y="4218792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B4775-F464-6ABD-A0BD-84A620119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897" y="4218792"/>
                <a:ext cx="1133259" cy="384721"/>
              </a:xfrm>
              <a:prstGeom prst="rect">
                <a:avLst/>
              </a:prstGeom>
              <a:blipFill>
                <a:blip r:embed="rId4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B8168ECE-E1F9-8F92-12D3-259AC425A490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22E330-E2CB-DC4E-0E51-6142399820ED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79270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260A-4AB2-49C6-7FAF-83853ABE6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ED23AAA5-691F-6B38-E8D2-995D1339DF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AE482D-6D51-9215-45D0-D11F380485BC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F522DE-CB75-A367-BF8E-C12192C3793F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F522DE-CB75-A367-BF8E-C12192C37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blipFill>
                <a:blip r:embed="rId3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7444FC-D1A5-07F4-4E3E-C97E86942970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7444FC-D1A5-07F4-4E3E-C97E86942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blipFill>
                <a:blip r:embed="rId4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445D21-22B1-E914-D1D0-00B33C2C1A46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C55B3-092B-E8A1-30A0-042ACB24A0C5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013B721-AC90-7A4A-BFF3-2247CBB8C710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854483-35D7-9671-75E0-F16E6BC57975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8876BF-7E27-5F8C-EA34-8ED80D1A00C8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955C97-89C0-B05F-5A94-DD4C98A29A49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63A4D7-7692-D80A-1F2A-CE9237105D75}"/>
              </a:ext>
            </a:extLst>
          </p:cNvPr>
          <p:cNvSpPr txBox="1"/>
          <p:nvPr/>
        </p:nvSpPr>
        <p:spPr>
          <a:xfrm>
            <a:off x="8783241" y="2815216"/>
            <a:ext cx="10375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Image Height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17E2F4-6899-D746-64CD-1CBBBA478BA3}"/>
              </a:ext>
            </a:extLst>
          </p:cNvPr>
          <p:cNvSpPr txBox="1"/>
          <p:nvPr/>
        </p:nvSpPr>
        <p:spPr>
          <a:xfrm>
            <a:off x="5191720" y="5963612"/>
            <a:ext cx="18085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Image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62422-6017-E8E2-56C6-1B6CF3BE7AEA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0388BD-83A1-7A3C-EE18-B2E181496135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F9EED3-C121-21BF-1E12-A1E2814DB4DB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</a:rPr>
                  <a:t>In this example,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and</a:t>
                </a:r>
                <a:r>
                  <a:rPr lang="en-PH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represent the coordinates of the </a:t>
                </a:r>
                <a:r>
                  <a:rPr lang="en-PH" sz="2400" b="1" dirty="0">
                    <a:solidFill>
                      <a:schemeClr val="tx1"/>
                    </a:solidFill>
                  </a:rPr>
                  <a:t>upper left corner </a:t>
                </a:r>
                <a:r>
                  <a:rPr lang="en-PH" sz="2400" dirty="0">
                    <a:solidFill>
                      <a:schemeClr val="tx1"/>
                    </a:solidFill>
                  </a:rPr>
                  <a:t>of the bounding box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F9EED3-C121-21BF-1E12-A1E2814DB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1938992"/>
              </a:xfrm>
              <a:prstGeom prst="rect">
                <a:avLst/>
              </a:prstGeom>
              <a:blipFill>
                <a:blip r:embed="rId5"/>
                <a:stretch>
                  <a:fillRect l="-3053" t="-2201" r="-3435" b="-47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9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F471C-9103-5A52-BF93-9D86616A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2CABCD7F-9899-F8C7-5683-4FBBFC319D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1DB0A5-9C83-E0E6-AF79-CC1CA5F43B96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96CDD-4E6A-453F-693D-393FC6E8FD63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096CDD-4E6A-453F-693D-393FC6E8F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blipFill>
                <a:blip r:embed="rId3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A1C449-5754-1918-E47B-FEFBFAC2460C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A1C449-5754-1918-E47B-FEFBFAC2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blipFill>
                <a:blip r:embed="rId4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C6CD5-F082-7591-D461-5F8C5968A031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CF5D6B-447C-F505-D35F-0A5ED6BBB1D4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D38EC3B-3BE9-234E-4C21-A15AF25F8976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1C92E4-AD15-5B39-87F9-F68C63C8D882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3A0361-8497-7BFB-C31C-FF03275DA5C7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F541B3-BF3F-1B23-A193-CABF25E51487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523F4F9-3EB4-2679-2C08-7005BF9B8785}"/>
              </a:ext>
            </a:extLst>
          </p:cNvPr>
          <p:cNvSpPr txBox="1"/>
          <p:nvPr/>
        </p:nvSpPr>
        <p:spPr>
          <a:xfrm>
            <a:off x="8783241" y="2815216"/>
            <a:ext cx="10375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Image Height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429A8-B961-5424-6699-0DD7BD3F7866}"/>
              </a:ext>
            </a:extLst>
          </p:cNvPr>
          <p:cNvSpPr txBox="1"/>
          <p:nvPr/>
        </p:nvSpPr>
        <p:spPr>
          <a:xfrm>
            <a:off x="5191720" y="5963612"/>
            <a:ext cx="18085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Image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2F7827-AC95-E8C9-5BE8-F92FCACA7E25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B769A-6D3D-95FA-BEAC-CEAAD684BA71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2593BA-7134-C711-B05C-81002DBFB68B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and</a:t>
                </a:r>
                <a:r>
                  <a:rPr lang="en-PH" sz="24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represent the coordinates of the </a:t>
                </a:r>
                <a:r>
                  <a:rPr lang="en-PH" sz="2400" b="1" dirty="0">
                    <a:solidFill>
                      <a:schemeClr val="tx1"/>
                    </a:solidFill>
                  </a:rPr>
                  <a:t>lower right corner </a:t>
                </a:r>
                <a:r>
                  <a:rPr lang="en-PH" sz="2400" dirty="0">
                    <a:solidFill>
                      <a:schemeClr val="tx1"/>
                    </a:solidFill>
                  </a:rPr>
                  <a:t>of the bounding box.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2593BA-7134-C711-B05C-81002DBF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1569660"/>
              </a:xfrm>
              <a:prstGeom prst="rect">
                <a:avLst/>
              </a:prstGeom>
              <a:blipFill>
                <a:blip r:embed="rId5"/>
                <a:stretch>
                  <a:fillRect l="-3053" t="-3101" r="-4771" b="-77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10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2D6F-BAF1-EFE2-D5B7-3CA6F4104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85058A07-92F1-9467-182F-F4B0441F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46A9EB-1219-4ED7-7C2F-4E72D4EBF2E6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AC2287-7442-7EA9-CE9B-F3FABA9106D3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CDE2EE-355C-F94C-B59F-7FEC4787FA7A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6BFC9D2-ECB6-25F5-1544-7ED8409A38B9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D9D73D-68C4-8E86-52F8-1444D1FBC57D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A59C3B-3ADD-F3F3-1C89-B59CCC3C7AA8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B3A8D1-B1C9-31A4-89F6-AD76B84F4FA8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CA674B-719E-6D9C-BF06-850CE15B9920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AD1388-CD22-1E1E-7925-B36BA73A4D6F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294BAF-7643-E32D-0A25-CD3B09D7BF83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FB3CA-DD6F-E5F5-A474-492DC40443A8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D0C5ED-0A89-532F-AF2F-F153D5040C3F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This image of a dog has dimensions of </a:t>
                </a:r>
                <a14:m>
                  <m:oMath xmlns:m="http://schemas.openxmlformats.org/officeDocument/2006/math"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𝟔𝟐𝟎</m:t>
                    </m:r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𝟔𝟐𝟎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, which means that it has a width of </a:t>
                </a:r>
                <a14:m>
                  <m:oMath xmlns:m="http://schemas.openxmlformats.org/officeDocument/2006/math">
                    <m:r>
                      <a:rPr lang="en-PH" sz="2400" b="1" i="1">
                        <a:latin typeface="Cambria Math" panose="02040503050406030204" pitchFamily="18" charset="0"/>
                      </a:rPr>
                      <m:t>𝟔𝟐𝟎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 and a height of </a:t>
                </a:r>
                <a14:m>
                  <m:oMath xmlns:m="http://schemas.openxmlformats.org/officeDocument/2006/math">
                    <m:r>
                      <a:rPr lang="en-PH" sz="2400" b="1" i="1">
                        <a:latin typeface="Cambria Math" panose="02040503050406030204" pitchFamily="18" charset="0"/>
                      </a:rPr>
                      <m:t>𝟔𝟐</m:t>
                    </m:r>
                    <m:r>
                      <a:rPr lang="en-PH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D0C5ED-0A89-532F-AF2F-F153D5040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2308324"/>
              </a:xfrm>
              <a:prstGeom prst="rect">
                <a:avLst/>
              </a:prstGeom>
              <a:blipFill>
                <a:blip r:embed="rId3"/>
                <a:stretch>
                  <a:fillRect l="-3053" t="-2111" b="-501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B2B42-BEA5-CAAA-0B9D-C7881D2B9B27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8B2B42-BEA5-CAAA-0B9D-C7881D2B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33259" cy="384721"/>
              </a:xfrm>
              <a:prstGeom prst="rect">
                <a:avLst/>
              </a:prstGeom>
              <a:blipFill>
                <a:blip r:embed="rId4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C4167-3075-F6A6-0E5E-6ED15E685888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5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C4167-3075-F6A6-0E5E-6ED15E685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133259" cy="384721"/>
              </a:xfrm>
              <a:prstGeom prst="rect">
                <a:avLst/>
              </a:prstGeom>
              <a:blipFill>
                <a:blip r:embed="rId5"/>
                <a:stretch>
                  <a:fillRect l="-10215" t="-1587" r="-967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44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C4D-756F-42C7-1176-9961FFCD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puppy lying in the grass&#10;&#10;AI-generated content may be incorrect.">
            <a:extLst>
              <a:ext uri="{FF2B5EF4-FFF2-40B4-BE49-F238E27FC236}">
                <a16:creationId xmlns:a16="http://schemas.microsoft.com/office/drawing/2014/main" id="{FBD3AB89-6753-53B7-96F6-F58F521BDB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663130" y="965198"/>
            <a:ext cx="4680000" cy="46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5B9857-E356-B268-A376-326C96250CDA}"/>
              </a:ext>
            </a:extLst>
          </p:cNvPr>
          <p:cNvSpPr/>
          <p:nvPr/>
        </p:nvSpPr>
        <p:spPr>
          <a:xfrm>
            <a:off x="4664868" y="1714499"/>
            <a:ext cx="2514599" cy="24003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F27E5-2B47-5824-3628-260BC3D76323}"/>
                  </a:ext>
                </a:extLst>
              </p:cNvPr>
              <p:cNvSpPr txBox="1"/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𝟏𝟐𝟏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𝟖𝟔</m:t>
                      </m:r>
                      <m:r>
                        <a:rPr lang="en-PH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CF27E5-2B47-5824-3628-260BC3D76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075" y="1202645"/>
                <a:ext cx="1179810" cy="323165"/>
              </a:xfrm>
              <a:prstGeom prst="rect">
                <a:avLst/>
              </a:prstGeom>
              <a:blipFill>
                <a:blip r:embed="rId3"/>
                <a:stretch>
                  <a:fillRect l="-8290" r="-8290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6AAC-7DF7-9EBC-676E-0C425B589916}"/>
                  </a:ext>
                </a:extLst>
              </p:cNvPr>
              <p:cNvSpPr txBox="1"/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𝟒𝟕𝟕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𝟒𝟐𝟏</m:t>
                      </m:r>
                      <m:r>
                        <a:rPr lang="en-PH" sz="21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1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96AAC-7DF7-9EBC-676E-0C425B589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7" y="4183025"/>
                <a:ext cx="1340110" cy="323165"/>
              </a:xfrm>
              <a:prstGeom prst="rect">
                <a:avLst/>
              </a:prstGeom>
              <a:blipFill>
                <a:blip r:embed="rId4"/>
                <a:stretch>
                  <a:fillRect l="-7273" t="-1887" r="-6818" b="-3584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603884-E3E2-7309-73ED-2352A0683F18}"/>
              </a:ext>
            </a:extLst>
          </p:cNvPr>
          <p:cNvCxnSpPr>
            <a:cxnSpLocks/>
          </p:cNvCxnSpPr>
          <p:nvPr/>
        </p:nvCxnSpPr>
        <p:spPr>
          <a:xfrm>
            <a:off x="8643937" y="965198"/>
            <a:ext cx="0" cy="468000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5F7829-B89A-B86B-C114-CCC096364530}"/>
              </a:ext>
            </a:extLst>
          </p:cNvPr>
          <p:cNvCxnSpPr>
            <a:cxnSpLocks/>
          </p:cNvCxnSpPr>
          <p:nvPr/>
        </p:nvCxnSpPr>
        <p:spPr>
          <a:xfrm flipH="1">
            <a:off x="3663130" y="5905785"/>
            <a:ext cx="4680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EE8B788-6D7F-0AE9-2693-0790E844146D}"/>
              </a:ext>
            </a:extLst>
          </p:cNvPr>
          <p:cNvSpPr/>
          <p:nvPr/>
        </p:nvSpPr>
        <p:spPr>
          <a:xfrm>
            <a:off x="4574868" y="1624498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8657E0F-F07B-45E1-7EB9-8FA7BAB2106C}"/>
              </a:ext>
            </a:extLst>
          </p:cNvPr>
          <p:cNvSpPr/>
          <p:nvPr/>
        </p:nvSpPr>
        <p:spPr>
          <a:xfrm>
            <a:off x="7089467" y="4024230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787C60-5A2E-84F7-A1F3-DC16A6326A09}"/>
              </a:ext>
            </a:extLst>
          </p:cNvPr>
          <p:cNvCxnSpPr>
            <a:cxnSpLocks/>
          </p:cNvCxnSpPr>
          <p:nvPr/>
        </p:nvCxnSpPr>
        <p:spPr>
          <a:xfrm>
            <a:off x="7396162" y="1624498"/>
            <a:ext cx="0" cy="257973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C0243E-C75D-3BF9-30AE-3C3683350799}"/>
              </a:ext>
            </a:extLst>
          </p:cNvPr>
          <p:cNvCxnSpPr>
            <a:cxnSpLocks/>
          </p:cNvCxnSpPr>
          <p:nvPr/>
        </p:nvCxnSpPr>
        <p:spPr>
          <a:xfrm>
            <a:off x="4574868" y="4338253"/>
            <a:ext cx="2604599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D6347C-3615-2C6C-3038-8941D825DAB4}"/>
              </a:ext>
            </a:extLst>
          </p:cNvPr>
          <p:cNvSpPr txBox="1"/>
          <p:nvPr/>
        </p:nvSpPr>
        <p:spPr>
          <a:xfrm>
            <a:off x="8783241" y="2815216"/>
            <a:ext cx="6679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D3E04C-BB33-7DD0-2CC6-8E37C690FC4A}"/>
              </a:ext>
            </a:extLst>
          </p:cNvPr>
          <p:cNvSpPr txBox="1"/>
          <p:nvPr/>
        </p:nvSpPr>
        <p:spPr>
          <a:xfrm>
            <a:off x="5648621" y="5963612"/>
            <a:ext cx="7090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b="1" dirty="0"/>
              <a:t>620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04C35-BDAE-E821-DDAF-4A346DC7640D}"/>
              </a:ext>
            </a:extLst>
          </p:cNvPr>
          <p:cNvSpPr txBox="1"/>
          <p:nvPr/>
        </p:nvSpPr>
        <p:spPr>
          <a:xfrm>
            <a:off x="5503810" y="4398939"/>
            <a:ext cx="8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Width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B40E51-9D8F-E064-0B5C-1078D319138F}"/>
              </a:ext>
            </a:extLst>
          </p:cNvPr>
          <p:cNvSpPr txBox="1"/>
          <p:nvPr/>
        </p:nvSpPr>
        <p:spPr>
          <a:xfrm>
            <a:off x="7396162" y="2630550"/>
            <a:ext cx="916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83A356-1220-D1C2-E93B-EE85E7954806}"/>
                  </a:ext>
                </a:extLst>
              </p:cNvPr>
              <p:cNvSpPr txBox="1"/>
              <p:nvPr/>
            </p:nvSpPr>
            <p:spPr>
              <a:xfrm>
                <a:off x="248837" y="2074091"/>
                <a:ext cx="3197598" cy="387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In object detection, the </a:t>
                </a:r>
                <a:r>
                  <a:rPr lang="en-PH" sz="2400" b="1" dirty="0"/>
                  <a:t>x and y coordinates </a:t>
                </a:r>
                <a:r>
                  <a:rPr lang="en-PH" sz="2400" dirty="0"/>
                  <a:t>of the upper left and lower right corner are usually combined in a single array</a:t>
                </a:r>
              </a:p>
              <a:p>
                <a:endParaRPr lang="en-PH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  <a:p>
                <a:endParaRPr lang="en-P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83A356-1220-D1C2-E93B-EE85E7954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7" y="2074091"/>
                <a:ext cx="3197598" cy="3877985"/>
              </a:xfrm>
              <a:prstGeom prst="rect">
                <a:avLst/>
              </a:prstGeom>
              <a:blipFill>
                <a:blip r:embed="rId5"/>
                <a:stretch>
                  <a:fillRect l="-3053" t="-1258" r="-438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51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5622</TotalTime>
  <Words>847</Words>
  <Application>Microsoft Office PowerPoint</Application>
  <PresentationFormat>Widescreen</PresentationFormat>
  <Paragraphs>233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Office Theme</vt:lpstr>
      <vt:lpstr>Object Detection</vt:lpstr>
      <vt:lpstr>PowerPoint Presentation</vt:lpstr>
      <vt:lpstr>Object Detection</vt:lpstr>
      <vt:lpstr>Bounding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882</cp:revision>
  <dcterms:created xsi:type="dcterms:W3CDTF">2024-08-08T01:29:50Z</dcterms:created>
  <dcterms:modified xsi:type="dcterms:W3CDTF">2025-05-09T03:41:49Z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